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5" r:id="rId6"/>
  </p:sldMasterIdLst>
  <p:notesMasterIdLst>
    <p:notesMasterId r:id="rId21"/>
  </p:notesMasterIdLst>
  <p:sldIdLst>
    <p:sldId id="273" r:id="rId7"/>
    <p:sldId id="290" r:id="rId8"/>
    <p:sldId id="288" r:id="rId9"/>
    <p:sldId id="276" r:id="rId10"/>
    <p:sldId id="277" r:id="rId11"/>
    <p:sldId id="278" r:id="rId12"/>
    <p:sldId id="279" r:id="rId13"/>
    <p:sldId id="280" r:id="rId14"/>
    <p:sldId id="284" r:id="rId15"/>
    <p:sldId id="281" r:id="rId16"/>
    <p:sldId id="286" r:id="rId17"/>
    <p:sldId id="283" r:id="rId18"/>
    <p:sldId id="289" r:id="rId19"/>
    <p:sldId id="291" r:id="rId2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UTO Estela, GOV/PSI" initials="SEG" lastIdx="1" clrIdx="0">
    <p:extLst>
      <p:ext uri="{19B8F6BF-5375-455C-9EA6-DF929625EA0E}">
        <p15:presenceInfo xmlns:p15="http://schemas.microsoft.com/office/powerpoint/2012/main" userId="S-1-5-21-2146598497-832928401-1254845835-2027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2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55759" autoAdjust="0"/>
  </p:normalViewPr>
  <p:slideViewPr>
    <p:cSldViewPr>
      <p:cViewPr varScale="1">
        <p:scale>
          <a:sx n="35" d="100"/>
          <a:sy n="35" d="100"/>
        </p:scale>
        <p:origin x="2140" y="3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80" d="100"/>
          <a:sy n="80" d="100"/>
        </p:scale>
        <p:origin x="2008"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5A138B-D9D5-485E-A101-C1B4DD37337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9A698971-F158-4B38-A622-BBF2324CE510}">
      <dgm:prSet phldrT="[Text]"/>
      <dgm:spPr/>
      <dgm:t>
        <a:bodyPr/>
        <a:lstStyle/>
        <a:p>
          <a:r>
            <a:rPr lang="en-US" dirty="0" err="1" smtClean="0"/>
            <a:t>Indicadores</a:t>
          </a:r>
          <a:r>
            <a:rPr lang="en-US" dirty="0" smtClean="0"/>
            <a:t> de </a:t>
          </a:r>
          <a:r>
            <a:rPr lang="en-US" dirty="0" err="1" smtClean="0"/>
            <a:t>insumo</a:t>
          </a:r>
          <a:endParaRPr lang="en-US" dirty="0"/>
        </a:p>
      </dgm:t>
    </dgm:pt>
    <dgm:pt modelId="{CDD4842A-8F88-4754-B159-4148D013A8EA}" type="parTrans" cxnId="{3ACB53CF-1DE6-4327-80B1-DB3E837C6C99}">
      <dgm:prSet/>
      <dgm:spPr/>
      <dgm:t>
        <a:bodyPr/>
        <a:lstStyle/>
        <a:p>
          <a:endParaRPr lang="en-US"/>
        </a:p>
      </dgm:t>
    </dgm:pt>
    <dgm:pt modelId="{C17EB9C3-440C-4CB8-97BE-B087DEF61680}" type="sibTrans" cxnId="{3ACB53CF-1DE6-4327-80B1-DB3E837C6C99}">
      <dgm:prSet/>
      <dgm:spPr/>
      <dgm:t>
        <a:bodyPr/>
        <a:lstStyle/>
        <a:p>
          <a:endParaRPr lang="en-US"/>
        </a:p>
      </dgm:t>
    </dgm:pt>
    <dgm:pt modelId="{A206D3EB-D081-4A67-949F-F6467822342F}">
      <dgm:prSet phldrT="[Text]"/>
      <dgm:spPr/>
      <dgm:t>
        <a:bodyPr/>
        <a:lstStyle/>
        <a:p>
          <a:r>
            <a:rPr lang="en-US" dirty="0" err="1" smtClean="0"/>
            <a:t>Esforço</a:t>
          </a:r>
          <a:endParaRPr lang="en-US" dirty="0"/>
        </a:p>
      </dgm:t>
    </dgm:pt>
    <dgm:pt modelId="{743E6A6D-E303-4479-8145-879E2391ACC5}" type="parTrans" cxnId="{8270DFA1-4C7F-4CBB-A191-DC28033019C8}">
      <dgm:prSet/>
      <dgm:spPr/>
      <dgm:t>
        <a:bodyPr/>
        <a:lstStyle/>
        <a:p>
          <a:endParaRPr lang="en-US"/>
        </a:p>
      </dgm:t>
    </dgm:pt>
    <dgm:pt modelId="{E1DF02AC-0575-4395-9A01-8FBFF512B23F}" type="sibTrans" cxnId="{8270DFA1-4C7F-4CBB-A191-DC28033019C8}">
      <dgm:prSet/>
      <dgm:spPr/>
      <dgm:t>
        <a:bodyPr/>
        <a:lstStyle/>
        <a:p>
          <a:endParaRPr lang="en-US"/>
        </a:p>
      </dgm:t>
    </dgm:pt>
    <dgm:pt modelId="{8CB1F1D6-325C-4423-B265-FDB98113842F}">
      <dgm:prSet phldrT="[Text]"/>
      <dgm:spPr/>
      <dgm:t>
        <a:bodyPr/>
        <a:lstStyle/>
        <a:p>
          <a:r>
            <a:rPr lang="en-US" dirty="0" err="1" smtClean="0"/>
            <a:t>Recursos</a:t>
          </a:r>
          <a:r>
            <a:rPr lang="en-US" dirty="0" smtClean="0"/>
            <a:t> </a:t>
          </a:r>
          <a:r>
            <a:rPr lang="en-US" dirty="0" err="1" smtClean="0"/>
            <a:t>utilizados</a:t>
          </a:r>
          <a:endParaRPr lang="en-US" dirty="0"/>
        </a:p>
      </dgm:t>
    </dgm:pt>
    <dgm:pt modelId="{094F1BA7-D91D-4DAC-9C30-C8F29C90292C}" type="parTrans" cxnId="{1A3AB9DE-79E1-4571-A45C-E078C974ED3B}">
      <dgm:prSet/>
      <dgm:spPr/>
      <dgm:t>
        <a:bodyPr/>
        <a:lstStyle/>
        <a:p>
          <a:endParaRPr lang="en-US"/>
        </a:p>
      </dgm:t>
    </dgm:pt>
    <dgm:pt modelId="{04379A88-ADD0-4151-8620-AB75DEB313A1}" type="sibTrans" cxnId="{1A3AB9DE-79E1-4571-A45C-E078C974ED3B}">
      <dgm:prSet/>
      <dgm:spPr/>
      <dgm:t>
        <a:bodyPr/>
        <a:lstStyle/>
        <a:p>
          <a:endParaRPr lang="en-US"/>
        </a:p>
      </dgm:t>
    </dgm:pt>
    <dgm:pt modelId="{8AB02F38-CC5B-4902-A8B1-EBFB986AE831}">
      <dgm:prSet phldrT="[Text]"/>
      <dgm:spPr/>
      <dgm:t>
        <a:bodyPr/>
        <a:lstStyle/>
        <a:p>
          <a:r>
            <a:rPr lang="en-US" dirty="0" err="1" smtClean="0"/>
            <a:t>Indicadores</a:t>
          </a:r>
          <a:r>
            <a:rPr lang="en-US" dirty="0" smtClean="0"/>
            <a:t> de </a:t>
          </a:r>
          <a:r>
            <a:rPr lang="en-US" dirty="0" err="1" smtClean="0"/>
            <a:t>produto</a:t>
          </a:r>
          <a:endParaRPr lang="en-US" dirty="0"/>
        </a:p>
      </dgm:t>
    </dgm:pt>
    <dgm:pt modelId="{DC68B26D-6B5A-460B-968C-DDAB8B4C87ED}" type="parTrans" cxnId="{083AADFA-D498-4978-B94B-FF601C7673AA}">
      <dgm:prSet/>
      <dgm:spPr/>
      <dgm:t>
        <a:bodyPr/>
        <a:lstStyle/>
        <a:p>
          <a:endParaRPr lang="en-US"/>
        </a:p>
      </dgm:t>
    </dgm:pt>
    <dgm:pt modelId="{753E9C0E-32AB-4ED5-9EEC-BF4F036E02BE}" type="sibTrans" cxnId="{083AADFA-D498-4978-B94B-FF601C7673AA}">
      <dgm:prSet/>
      <dgm:spPr/>
      <dgm:t>
        <a:bodyPr/>
        <a:lstStyle/>
        <a:p>
          <a:endParaRPr lang="en-US"/>
        </a:p>
      </dgm:t>
    </dgm:pt>
    <dgm:pt modelId="{EDADD8C3-D09F-4664-AB97-17B5C75E8ABA}">
      <dgm:prSet phldrT="[Text]"/>
      <dgm:spPr/>
      <dgm:t>
        <a:bodyPr/>
        <a:lstStyle/>
        <a:p>
          <a:r>
            <a:rPr lang="en-US" dirty="0" err="1" smtClean="0"/>
            <a:t>Eficiência</a:t>
          </a:r>
          <a:endParaRPr lang="en-US" dirty="0"/>
        </a:p>
      </dgm:t>
    </dgm:pt>
    <dgm:pt modelId="{9BE8B986-751F-4908-A3D0-16CF2985CF3E}" type="parTrans" cxnId="{C933928A-0A06-4532-9A1D-DF423034CE65}">
      <dgm:prSet/>
      <dgm:spPr/>
      <dgm:t>
        <a:bodyPr/>
        <a:lstStyle/>
        <a:p>
          <a:endParaRPr lang="en-US"/>
        </a:p>
      </dgm:t>
    </dgm:pt>
    <dgm:pt modelId="{A6551F62-C3AD-49F9-96E9-635DFCDF9EF6}" type="sibTrans" cxnId="{C933928A-0A06-4532-9A1D-DF423034CE65}">
      <dgm:prSet/>
      <dgm:spPr/>
      <dgm:t>
        <a:bodyPr/>
        <a:lstStyle/>
        <a:p>
          <a:endParaRPr lang="en-US"/>
        </a:p>
      </dgm:t>
    </dgm:pt>
    <dgm:pt modelId="{B3853D63-F2BD-43A1-89A4-5846F59CC2AD}">
      <dgm:prSet phldrT="[Text]"/>
      <dgm:spPr/>
      <dgm:t>
        <a:bodyPr/>
        <a:lstStyle/>
        <a:p>
          <a:r>
            <a:rPr lang="en-US" dirty="0" smtClean="0"/>
            <a:t>O que é </a:t>
          </a:r>
          <a:r>
            <a:rPr lang="en-US" dirty="0" err="1" smtClean="0"/>
            <a:t>produzido</a:t>
          </a:r>
          <a:endParaRPr lang="en-US" dirty="0"/>
        </a:p>
      </dgm:t>
    </dgm:pt>
    <dgm:pt modelId="{400CC463-97B1-4A01-98AB-43392C1934B9}" type="parTrans" cxnId="{01DF1B4B-A2FE-450F-A6EC-8E06577DB088}">
      <dgm:prSet/>
      <dgm:spPr/>
      <dgm:t>
        <a:bodyPr/>
        <a:lstStyle/>
        <a:p>
          <a:endParaRPr lang="en-US"/>
        </a:p>
      </dgm:t>
    </dgm:pt>
    <dgm:pt modelId="{F543319E-8305-4D4C-AC4C-C6953E7548AB}" type="sibTrans" cxnId="{01DF1B4B-A2FE-450F-A6EC-8E06577DB088}">
      <dgm:prSet/>
      <dgm:spPr/>
      <dgm:t>
        <a:bodyPr/>
        <a:lstStyle/>
        <a:p>
          <a:endParaRPr lang="en-US"/>
        </a:p>
      </dgm:t>
    </dgm:pt>
    <dgm:pt modelId="{96188867-64E7-4CA4-9332-252C1DF12A07}">
      <dgm:prSet phldrT="[Text]"/>
      <dgm:spPr/>
      <dgm:t>
        <a:bodyPr/>
        <a:lstStyle/>
        <a:p>
          <a:r>
            <a:rPr lang="en-US" dirty="0" err="1" smtClean="0"/>
            <a:t>Indicadores</a:t>
          </a:r>
          <a:r>
            <a:rPr lang="en-US" dirty="0" smtClean="0"/>
            <a:t> de </a:t>
          </a:r>
          <a:r>
            <a:rPr lang="en-US" dirty="0" err="1" smtClean="0"/>
            <a:t>resultado</a:t>
          </a:r>
          <a:endParaRPr lang="en-US" dirty="0"/>
        </a:p>
      </dgm:t>
    </dgm:pt>
    <dgm:pt modelId="{3BC85AE6-5E7E-438F-8468-5495DAA9EDC9}" type="parTrans" cxnId="{6983B3FB-6F61-459C-A612-12311CB249CA}">
      <dgm:prSet/>
      <dgm:spPr/>
      <dgm:t>
        <a:bodyPr/>
        <a:lstStyle/>
        <a:p>
          <a:endParaRPr lang="en-US"/>
        </a:p>
      </dgm:t>
    </dgm:pt>
    <dgm:pt modelId="{34B74E40-E1BF-42F8-8926-D2695FA4F7EF}" type="sibTrans" cxnId="{6983B3FB-6F61-459C-A612-12311CB249CA}">
      <dgm:prSet/>
      <dgm:spPr/>
      <dgm:t>
        <a:bodyPr/>
        <a:lstStyle/>
        <a:p>
          <a:endParaRPr lang="en-US"/>
        </a:p>
      </dgm:t>
    </dgm:pt>
    <dgm:pt modelId="{905B440D-C568-4A43-9206-33969B14AFDB}">
      <dgm:prSet phldrT="[Text]"/>
      <dgm:spPr/>
      <dgm:t>
        <a:bodyPr/>
        <a:lstStyle/>
        <a:p>
          <a:r>
            <a:rPr lang="en-US" dirty="0" err="1" smtClean="0"/>
            <a:t>Eficácia</a:t>
          </a:r>
          <a:r>
            <a:rPr lang="en-US" dirty="0" smtClean="0"/>
            <a:t> </a:t>
          </a:r>
          <a:endParaRPr lang="en-US" dirty="0"/>
        </a:p>
      </dgm:t>
    </dgm:pt>
    <dgm:pt modelId="{1B4AE81A-3DBA-4F4D-BA31-102F8B39A53C}" type="parTrans" cxnId="{DBBC46AA-A5E1-4CFD-86C3-9CB66C094BB2}">
      <dgm:prSet/>
      <dgm:spPr/>
      <dgm:t>
        <a:bodyPr/>
        <a:lstStyle/>
        <a:p>
          <a:endParaRPr lang="en-US"/>
        </a:p>
      </dgm:t>
    </dgm:pt>
    <dgm:pt modelId="{072BF2E6-FDC9-49C1-B439-96BB2A3715EC}" type="sibTrans" cxnId="{DBBC46AA-A5E1-4CFD-86C3-9CB66C094BB2}">
      <dgm:prSet/>
      <dgm:spPr/>
      <dgm:t>
        <a:bodyPr/>
        <a:lstStyle/>
        <a:p>
          <a:endParaRPr lang="en-US"/>
        </a:p>
      </dgm:t>
    </dgm:pt>
    <dgm:pt modelId="{C1A85812-8F8A-466F-88BF-407BB3F45FD1}">
      <dgm:prSet phldrT="[Text]"/>
      <dgm:spPr/>
      <dgm:t>
        <a:bodyPr/>
        <a:lstStyle/>
        <a:p>
          <a:r>
            <a:rPr lang="en-US" dirty="0" err="1" smtClean="0"/>
            <a:t>Resultados</a:t>
          </a:r>
          <a:r>
            <a:rPr lang="en-US" dirty="0" smtClean="0"/>
            <a:t> </a:t>
          </a:r>
          <a:r>
            <a:rPr lang="en-US" dirty="0" err="1" smtClean="0"/>
            <a:t>atingidos</a:t>
          </a:r>
          <a:endParaRPr lang="en-US" dirty="0"/>
        </a:p>
      </dgm:t>
    </dgm:pt>
    <dgm:pt modelId="{5E61959D-1BC1-4B04-8878-DDA7A249A69C}" type="parTrans" cxnId="{DF7545EB-F3E8-4AE3-A77E-E34378656C61}">
      <dgm:prSet/>
      <dgm:spPr/>
      <dgm:t>
        <a:bodyPr/>
        <a:lstStyle/>
        <a:p>
          <a:endParaRPr lang="en-US"/>
        </a:p>
      </dgm:t>
    </dgm:pt>
    <dgm:pt modelId="{F579B907-5154-4B3A-8CD6-736014D9D3A0}" type="sibTrans" cxnId="{DF7545EB-F3E8-4AE3-A77E-E34378656C61}">
      <dgm:prSet/>
      <dgm:spPr/>
      <dgm:t>
        <a:bodyPr/>
        <a:lstStyle/>
        <a:p>
          <a:endParaRPr lang="en-US"/>
        </a:p>
      </dgm:t>
    </dgm:pt>
    <dgm:pt modelId="{901931DF-8B97-4B48-AC7D-CED919D867B4}" type="pres">
      <dgm:prSet presAssocID="{B15A138B-D9D5-485E-A101-C1B4DD37337E}" presName="Name0" presStyleCnt="0">
        <dgm:presLayoutVars>
          <dgm:dir/>
          <dgm:animLvl val="lvl"/>
          <dgm:resizeHandles val="exact"/>
        </dgm:presLayoutVars>
      </dgm:prSet>
      <dgm:spPr/>
      <dgm:t>
        <a:bodyPr/>
        <a:lstStyle/>
        <a:p>
          <a:endParaRPr lang="en-US"/>
        </a:p>
      </dgm:t>
    </dgm:pt>
    <dgm:pt modelId="{A3EADC20-DE77-45F1-921E-F3E678E78CF8}" type="pres">
      <dgm:prSet presAssocID="{96188867-64E7-4CA4-9332-252C1DF12A07}" presName="boxAndChildren" presStyleCnt="0"/>
      <dgm:spPr/>
    </dgm:pt>
    <dgm:pt modelId="{BB3324BF-45DA-4B0D-B565-66A52CF1515B}" type="pres">
      <dgm:prSet presAssocID="{96188867-64E7-4CA4-9332-252C1DF12A07}" presName="parentTextBox" presStyleLbl="node1" presStyleIdx="0" presStyleCnt="3"/>
      <dgm:spPr/>
      <dgm:t>
        <a:bodyPr/>
        <a:lstStyle/>
        <a:p>
          <a:endParaRPr lang="en-US"/>
        </a:p>
      </dgm:t>
    </dgm:pt>
    <dgm:pt modelId="{3B581976-C232-4CBD-86BD-FBB2207F51D3}" type="pres">
      <dgm:prSet presAssocID="{96188867-64E7-4CA4-9332-252C1DF12A07}" presName="entireBox" presStyleLbl="node1" presStyleIdx="0" presStyleCnt="3"/>
      <dgm:spPr/>
      <dgm:t>
        <a:bodyPr/>
        <a:lstStyle/>
        <a:p>
          <a:endParaRPr lang="en-US"/>
        </a:p>
      </dgm:t>
    </dgm:pt>
    <dgm:pt modelId="{BC3793B8-516E-4131-8DA9-431654E34BF3}" type="pres">
      <dgm:prSet presAssocID="{96188867-64E7-4CA4-9332-252C1DF12A07}" presName="descendantBox" presStyleCnt="0"/>
      <dgm:spPr/>
    </dgm:pt>
    <dgm:pt modelId="{CF34CD6E-BE2E-491D-BF3C-ECCF3DEDC895}" type="pres">
      <dgm:prSet presAssocID="{905B440D-C568-4A43-9206-33969B14AFDB}" presName="childTextBox" presStyleLbl="fgAccFollowNode1" presStyleIdx="0" presStyleCnt="6">
        <dgm:presLayoutVars>
          <dgm:bulletEnabled val="1"/>
        </dgm:presLayoutVars>
      </dgm:prSet>
      <dgm:spPr/>
      <dgm:t>
        <a:bodyPr/>
        <a:lstStyle/>
        <a:p>
          <a:endParaRPr lang="en-US"/>
        </a:p>
      </dgm:t>
    </dgm:pt>
    <dgm:pt modelId="{595C9ECA-D56D-4276-B7C5-B492286BAE2B}" type="pres">
      <dgm:prSet presAssocID="{C1A85812-8F8A-466F-88BF-407BB3F45FD1}" presName="childTextBox" presStyleLbl="fgAccFollowNode1" presStyleIdx="1" presStyleCnt="6">
        <dgm:presLayoutVars>
          <dgm:bulletEnabled val="1"/>
        </dgm:presLayoutVars>
      </dgm:prSet>
      <dgm:spPr/>
      <dgm:t>
        <a:bodyPr/>
        <a:lstStyle/>
        <a:p>
          <a:endParaRPr lang="en-US"/>
        </a:p>
      </dgm:t>
    </dgm:pt>
    <dgm:pt modelId="{939EEAA1-A7E8-4AC6-A7F7-280053BB2FC8}" type="pres">
      <dgm:prSet presAssocID="{753E9C0E-32AB-4ED5-9EEC-BF4F036E02BE}" presName="sp" presStyleCnt="0"/>
      <dgm:spPr/>
    </dgm:pt>
    <dgm:pt modelId="{83AD0BC8-C597-407B-A35B-0C954CAA2651}" type="pres">
      <dgm:prSet presAssocID="{8AB02F38-CC5B-4902-A8B1-EBFB986AE831}" presName="arrowAndChildren" presStyleCnt="0"/>
      <dgm:spPr/>
    </dgm:pt>
    <dgm:pt modelId="{0E352AB0-B4A1-4A6F-8849-E3ECBEB4D6EA}" type="pres">
      <dgm:prSet presAssocID="{8AB02F38-CC5B-4902-A8B1-EBFB986AE831}" presName="parentTextArrow" presStyleLbl="node1" presStyleIdx="0" presStyleCnt="3"/>
      <dgm:spPr/>
      <dgm:t>
        <a:bodyPr/>
        <a:lstStyle/>
        <a:p>
          <a:endParaRPr lang="en-US"/>
        </a:p>
      </dgm:t>
    </dgm:pt>
    <dgm:pt modelId="{3E8C0DEB-8726-491E-8EB3-C9BD2F59C5AF}" type="pres">
      <dgm:prSet presAssocID="{8AB02F38-CC5B-4902-A8B1-EBFB986AE831}" presName="arrow" presStyleLbl="node1" presStyleIdx="1" presStyleCnt="3"/>
      <dgm:spPr/>
      <dgm:t>
        <a:bodyPr/>
        <a:lstStyle/>
        <a:p>
          <a:endParaRPr lang="en-US"/>
        </a:p>
      </dgm:t>
    </dgm:pt>
    <dgm:pt modelId="{B94F9F93-7F2C-4B5A-880E-567D00CF3DCB}" type="pres">
      <dgm:prSet presAssocID="{8AB02F38-CC5B-4902-A8B1-EBFB986AE831}" presName="descendantArrow" presStyleCnt="0"/>
      <dgm:spPr/>
    </dgm:pt>
    <dgm:pt modelId="{83C3C698-E387-458E-973E-29CBA5138E17}" type="pres">
      <dgm:prSet presAssocID="{EDADD8C3-D09F-4664-AB97-17B5C75E8ABA}" presName="childTextArrow" presStyleLbl="fgAccFollowNode1" presStyleIdx="2" presStyleCnt="6">
        <dgm:presLayoutVars>
          <dgm:bulletEnabled val="1"/>
        </dgm:presLayoutVars>
      </dgm:prSet>
      <dgm:spPr/>
      <dgm:t>
        <a:bodyPr/>
        <a:lstStyle/>
        <a:p>
          <a:endParaRPr lang="en-US"/>
        </a:p>
      </dgm:t>
    </dgm:pt>
    <dgm:pt modelId="{F5807878-77F0-4AE9-85FC-9FF65EF0E898}" type="pres">
      <dgm:prSet presAssocID="{B3853D63-F2BD-43A1-89A4-5846F59CC2AD}" presName="childTextArrow" presStyleLbl="fgAccFollowNode1" presStyleIdx="3" presStyleCnt="6">
        <dgm:presLayoutVars>
          <dgm:bulletEnabled val="1"/>
        </dgm:presLayoutVars>
      </dgm:prSet>
      <dgm:spPr/>
      <dgm:t>
        <a:bodyPr/>
        <a:lstStyle/>
        <a:p>
          <a:endParaRPr lang="en-US"/>
        </a:p>
      </dgm:t>
    </dgm:pt>
    <dgm:pt modelId="{B2545A3D-EC60-4E82-B7FD-5D7B88CBB1E0}" type="pres">
      <dgm:prSet presAssocID="{C17EB9C3-440C-4CB8-97BE-B087DEF61680}" presName="sp" presStyleCnt="0"/>
      <dgm:spPr/>
    </dgm:pt>
    <dgm:pt modelId="{033A283B-1E40-40CE-84D6-12617097F5FB}" type="pres">
      <dgm:prSet presAssocID="{9A698971-F158-4B38-A622-BBF2324CE510}" presName="arrowAndChildren" presStyleCnt="0"/>
      <dgm:spPr/>
    </dgm:pt>
    <dgm:pt modelId="{D03EC721-92D6-4220-9149-8F1E30FF4FF9}" type="pres">
      <dgm:prSet presAssocID="{9A698971-F158-4B38-A622-BBF2324CE510}" presName="parentTextArrow" presStyleLbl="node1" presStyleIdx="1" presStyleCnt="3"/>
      <dgm:spPr/>
      <dgm:t>
        <a:bodyPr/>
        <a:lstStyle/>
        <a:p>
          <a:endParaRPr lang="en-US"/>
        </a:p>
      </dgm:t>
    </dgm:pt>
    <dgm:pt modelId="{11B70094-4D25-4252-9267-1EC5CB1EDC1D}" type="pres">
      <dgm:prSet presAssocID="{9A698971-F158-4B38-A622-BBF2324CE510}" presName="arrow" presStyleLbl="node1" presStyleIdx="2" presStyleCnt="3"/>
      <dgm:spPr/>
      <dgm:t>
        <a:bodyPr/>
        <a:lstStyle/>
        <a:p>
          <a:endParaRPr lang="en-US"/>
        </a:p>
      </dgm:t>
    </dgm:pt>
    <dgm:pt modelId="{D70B20DF-FF6E-4EE0-8930-AC1C9425AED4}" type="pres">
      <dgm:prSet presAssocID="{9A698971-F158-4B38-A622-BBF2324CE510}" presName="descendantArrow" presStyleCnt="0"/>
      <dgm:spPr/>
    </dgm:pt>
    <dgm:pt modelId="{B78DAEC5-6C29-447A-BD82-F379FFAF8CCA}" type="pres">
      <dgm:prSet presAssocID="{A206D3EB-D081-4A67-949F-F6467822342F}" presName="childTextArrow" presStyleLbl="fgAccFollowNode1" presStyleIdx="4" presStyleCnt="6">
        <dgm:presLayoutVars>
          <dgm:bulletEnabled val="1"/>
        </dgm:presLayoutVars>
      </dgm:prSet>
      <dgm:spPr/>
      <dgm:t>
        <a:bodyPr/>
        <a:lstStyle/>
        <a:p>
          <a:endParaRPr lang="en-US"/>
        </a:p>
      </dgm:t>
    </dgm:pt>
    <dgm:pt modelId="{1FA3DB8E-2587-45A4-88E6-64577E3739DF}" type="pres">
      <dgm:prSet presAssocID="{8CB1F1D6-325C-4423-B265-FDB98113842F}" presName="childTextArrow" presStyleLbl="fgAccFollowNode1" presStyleIdx="5" presStyleCnt="6">
        <dgm:presLayoutVars>
          <dgm:bulletEnabled val="1"/>
        </dgm:presLayoutVars>
      </dgm:prSet>
      <dgm:spPr/>
      <dgm:t>
        <a:bodyPr/>
        <a:lstStyle/>
        <a:p>
          <a:endParaRPr lang="en-US"/>
        </a:p>
      </dgm:t>
    </dgm:pt>
  </dgm:ptLst>
  <dgm:cxnLst>
    <dgm:cxn modelId="{9CEBED95-56D8-40F5-A382-58DBAA915C82}" type="presOf" srcId="{8AB02F38-CC5B-4902-A8B1-EBFB986AE831}" destId="{3E8C0DEB-8726-491E-8EB3-C9BD2F59C5AF}" srcOrd="1" destOrd="0" presId="urn:microsoft.com/office/officeart/2005/8/layout/process4"/>
    <dgm:cxn modelId="{3ACB53CF-1DE6-4327-80B1-DB3E837C6C99}" srcId="{B15A138B-D9D5-485E-A101-C1B4DD37337E}" destId="{9A698971-F158-4B38-A622-BBF2324CE510}" srcOrd="0" destOrd="0" parTransId="{CDD4842A-8F88-4754-B159-4148D013A8EA}" sibTransId="{C17EB9C3-440C-4CB8-97BE-B087DEF61680}"/>
    <dgm:cxn modelId="{0F96BD08-E7E8-4D2E-A9B2-F4401D37A7BD}" type="presOf" srcId="{8CB1F1D6-325C-4423-B265-FDB98113842F}" destId="{1FA3DB8E-2587-45A4-88E6-64577E3739DF}" srcOrd="0" destOrd="0" presId="urn:microsoft.com/office/officeart/2005/8/layout/process4"/>
    <dgm:cxn modelId="{DF7545EB-F3E8-4AE3-A77E-E34378656C61}" srcId="{96188867-64E7-4CA4-9332-252C1DF12A07}" destId="{C1A85812-8F8A-466F-88BF-407BB3F45FD1}" srcOrd="1" destOrd="0" parTransId="{5E61959D-1BC1-4B04-8878-DDA7A249A69C}" sibTransId="{F579B907-5154-4B3A-8CD6-736014D9D3A0}"/>
    <dgm:cxn modelId="{6983B3FB-6F61-459C-A612-12311CB249CA}" srcId="{B15A138B-D9D5-485E-A101-C1B4DD37337E}" destId="{96188867-64E7-4CA4-9332-252C1DF12A07}" srcOrd="2" destOrd="0" parTransId="{3BC85AE6-5E7E-438F-8468-5495DAA9EDC9}" sibTransId="{34B74E40-E1BF-42F8-8926-D2695FA4F7EF}"/>
    <dgm:cxn modelId="{8270DFA1-4C7F-4CBB-A191-DC28033019C8}" srcId="{9A698971-F158-4B38-A622-BBF2324CE510}" destId="{A206D3EB-D081-4A67-949F-F6467822342F}" srcOrd="0" destOrd="0" parTransId="{743E6A6D-E303-4479-8145-879E2391ACC5}" sibTransId="{E1DF02AC-0575-4395-9A01-8FBFF512B23F}"/>
    <dgm:cxn modelId="{0D2EF825-A2A8-4CC7-ADD6-7090395CB14C}" type="presOf" srcId="{9A698971-F158-4B38-A622-BBF2324CE510}" destId="{11B70094-4D25-4252-9267-1EC5CB1EDC1D}" srcOrd="1" destOrd="0" presId="urn:microsoft.com/office/officeart/2005/8/layout/process4"/>
    <dgm:cxn modelId="{083AADFA-D498-4978-B94B-FF601C7673AA}" srcId="{B15A138B-D9D5-485E-A101-C1B4DD37337E}" destId="{8AB02F38-CC5B-4902-A8B1-EBFB986AE831}" srcOrd="1" destOrd="0" parTransId="{DC68B26D-6B5A-460B-968C-DDAB8B4C87ED}" sibTransId="{753E9C0E-32AB-4ED5-9EEC-BF4F036E02BE}"/>
    <dgm:cxn modelId="{0ED4F75E-61AE-4939-991A-4295A758578B}" type="presOf" srcId="{96188867-64E7-4CA4-9332-252C1DF12A07}" destId="{BB3324BF-45DA-4B0D-B565-66A52CF1515B}" srcOrd="0" destOrd="0" presId="urn:microsoft.com/office/officeart/2005/8/layout/process4"/>
    <dgm:cxn modelId="{DF0AC068-7F67-4B3B-B254-EE8FB0B9E83F}" type="presOf" srcId="{9A698971-F158-4B38-A622-BBF2324CE510}" destId="{D03EC721-92D6-4220-9149-8F1E30FF4FF9}" srcOrd="0" destOrd="0" presId="urn:microsoft.com/office/officeart/2005/8/layout/process4"/>
    <dgm:cxn modelId="{CAA7ADB7-82F2-4BC8-A18E-0D28CDA06A38}" type="presOf" srcId="{A206D3EB-D081-4A67-949F-F6467822342F}" destId="{B78DAEC5-6C29-447A-BD82-F379FFAF8CCA}" srcOrd="0" destOrd="0" presId="urn:microsoft.com/office/officeart/2005/8/layout/process4"/>
    <dgm:cxn modelId="{09FAD06F-86E1-4CA1-B41F-97601E1AEE84}" type="presOf" srcId="{B3853D63-F2BD-43A1-89A4-5846F59CC2AD}" destId="{F5807878-77F0-4AE9-85FC-9FF65EF0E898}" srcOrd="0" destOrd="0" presId="urn:microsoft.com/office/officeart/2005/8/layout/process4"/>
    <dgm:cxn modelId="{DE92BA1F-C546-4242-93D2-E9BB6ED32909}" type="presOf" srcId="{EDADD8C3-D09F-4664-AB97-17B5C75E8ABA}" destId="{83C3C698-E387-458E-973E-29CBA5138E17}" srcOrd="0" destOrd="0" presId="urn:microsoft.com/office/officeart/2005/8/layout/process4"/>
    <dgm:cxn modelId="{DBBC46AA-A5E1-4CFD-86C3-9CB66C094BB2}" srcId="{96188867-64E7-4CA4-9332-252C1DF12A07}" destId="{905B440D-C568-4A43-9206-33969B14AFDB}" srcOrd="0" destOrd="0" parTransId="{1B4AE81A-3DBA-4F4D-BA31-102F8B39A53C}" sibTransId="{072BF2E6-FDC9-49C1-B439-96BB2A3715EC}"/>
    <dgm:cxn modelId="{01DF1B4B-A2FE-450F-A6EC-8E06577DB088}" srcId="{8AB02F38-CC5B-4902-A8B1-EBFB986AE831}" destId="{B3853D63-F2BD-43A1-89A4-5846F59CC2AD}" srcOrd="1" destOrd="0" parTransId="{400CC463-97B1-4A01-98AB-43392C1934B9}" sibTransId="{F543319E-8305-4D4C-AC4C-C6953E7548AB}"/>
    <dgm:cxn modelId="{0DF20B9A-BA3A-48EE-8B73-B046E78B9612}" type="presOf" srcId="{905B440D-C568-4A43-9206-33969B14AFDB}" destId="{CF34CD6E-BE2E-491D-BF3C-ECCF3DEDC895}" srcOrd="0" destOrd="0" presId="urn:microsoft.com/office/officeart/2005/8/layout/process4"/>
    <dgm:cxn modelId="{C933928A-0A06-4532-9A1D-DF423034CE65}" srcId="{8AB02F38-CC5B-4902-A8B1-EBFB986AE831}" destId="{EDADD8C3-D09F-4664-AB97-17B5C75E8ABA}" srcOrd="0" destOrd="0" parTransId="{9BE8B986-751F-4908-A3D0-16CF2985CF3E}" sibTransId="{A6551F62-C3AD-49F9-96E9-635DFCDF9EF6}"/>
    <dgm:cxn modelId="{0DA5F158-A83F-490C-BF7B-882E7549611F}" type="presOf" srcId="{8AB02F38-CC5B-4902-A8B1-EBFB986AE831}" destId="{0E352AB0-B4A1-4A6F-8849-E3ECBEB4D6EA}" srcOrd="0" destOrd="0" presId="urn:microsoft.com/office/officeart/2005/8/layout/process4"/>
    <dgm:cxn modelId="{E5F60634-DB5A-41A7-83B2-6BCDB7D9580B}" type="presOf" srcId="{B15A138B-D9D5-485E-A101-C1B4DD37337E}" destId="{901931DF-8B97-4B48-AC7D-CED919D867B4}" srcOrd="0" destOrd="0" presId="urn:microsoft.com/office/officeart/2005/8/layout/process4"/>
    <dgm:cxn modelId="{C0F349B3-47DD-46F7-9B20-7C9E7F551737}" type="presOf" srcId="{C1A85812-8F8A-466F-88BF-407BB3F45FD1}" destId="{595C9ECA-D56D-4276-B7C5-B492286BAE2B}" srcOrd="0" destOrd="0" presId="urn:microsoft.com/office/officeart/2005/8/layout/process4"/>
    <dgm:cxn modelId="{1A3AB9DE-79E1-4571-A45C-E078C974ED3B}" srcId="{9A698971-F158-4B38-A622-BBF2324CE510}" destId="{8CB1F1D6-325C-4423-B265-FDB98113842F}" srcOrd="1" destOrd="0" parTransId="{094F1BA7-D91D-4DAC-9C30-C8F29C90292C}" sibTransId="{04379A88-ADD0-4151-8620-AB75DEB313A1}"/>
    <dgm:cxn modelId="{55F569B1-218E-43F9-8303-7CA299DC4648}" type="presOf" srcId="{96188867-64E7-4CA4-9332-252C1DF12A07}" destId="{3B581976-C232-4CBD-86BD-FBB2207F51D3}" srcOrd="1" destOrd="0" presId="urn:microsoft.com/office/officeart/2005/8/layout/process4"/>
    <dgm:cxn modelId="{A9B0C679-B1B5-449C-AD45-5B6484F1D2B5}" type="presParOf" srcId="{901931DF-8B97-4B48-AC7D-CED919D867B4}" destId="{A3EADC20-DE77-45F1-921E-F3E678E78CF8}" srcOrd="0" destOrd="0" presId="urn:microsoft.com/office/officeart/2005/8/layout/process4"/>
    <dgm:cxn modelId="{9BE43305-EC63-4D6F-94C2-E9F8D472CC32}" type="presParOf" srcId="{A3EADC20-DE77-45F1-921E-F3E678E78CF8}" destId="{BB3324BF-45DA-4B0D-B565-66A52CF1515B}" srcOrd="0" destOrd="0" presId="urn:microsoft.com/office/officeart/2005/8/layout/process4"/>
    <dgm:cxn modelId="{C3EB834F-D1B9-41DC-A885-28C85F252E89}" type="presParOf" srcId="{A3EADC20-DE77-45F1-921E-F3E678E78CF8}" destId="{3B581976-C232-4CBD-86BD-FBB2207F51D3}" srcOrd="1" destOrd="0" presId="urn:microsoft.com/office/officeart/2005/8/layout/process4"/>
    <dgm:cxn modelId="{3C256267-9ED8-403F-8C7D-A986323E76C3}" type="presParOf" srcId="{A3EADC20-DE77-45F1-921E-F3E678E78CF8}" destId="{BC3793B8-516E-4131-8DA9-431654E34BF3}" srcOrd="2" destOrd="0" presId="urn:microsoft.com/office/officeart/2005/8/layout/process4"/>
    <dgm:cxn modelId="{9477AB34-2011-448B-93FA-8142FF667C64}" type="presParOf" srcId="{BC3793B8-516E-4131-8DA9-431654E34BF3}" destId="{CF34CD6E-BE2E-491D-BF3C-ECCF3DEDC895}" srcOrd="0" destOrd="0" presId="urn:microsoft.com/office/officeart/2005/8/layout/process4"/>
    <dgm:cxn modelId="{B4B2BFA3-81DD-4547-AF1C-2D797AAE17C6}" type="presParOf" srcId="{BC3793B8-516E-4131-8DA9-431654E34BF3}" destId="{595C9ECA-D56D-4276-B7C5-B492286BAE2B}" srcOrd="1" destOrd="0" presId="urn:microsoft.com/office/officeart/2005/8/layout/process4"/>
    <dgm:cxn modelId="{B0211439-BCE6-4EEE-AD63-9DA0741AB617}" type="presParOf" srcId="{901931DF-8B97-4B48-AC7D-CED919D867B4}" destId="{939EEAA1-A7E8-4AC6-A7F7-280053BB2FC8}" srcOrd="1" destOrd="0" presId="urn:microsoft.com/office/officeart/2005/8/layout/process4"/>
    <dgm:cxn modelId="{5F7978BF-7535-4B33-A73C-45C6660E3FD2}" type="presParOf" srcId="{901931DF-8B97-4B48-AC7D-CED919D867B4}" destId="{83AD0BC8-C597-407B-A35B-0C954CAA2651}" srcOrd="2" destOrd="0" presId="urn:microsoft.com/office/officeart/2005/8/layout/process4"/>
    <dgm:cxn modelId="{84A933CF-24CC-454E-9F4E-AB1B435D490E}" type="presParOf" srcId="{83AD0BC8-C597-407B-A35B-0C954CAA2651}" destId="{0E352AB0-B4A1-4A6F-8849-E3ECBEB4D6EA}" srcOrd="0" destOrd="0" presId="urn:microsoft.com/office/officeart/2005/8/layout/process4"/>
    <dgm:cxn modelId="{7772DF83-B78A-4AB0-98FA-66E42F7D14DA}" type="presParOf" srcId="{83AD0BC8-C597-407B-A35B-0C954CAA2651}" destId="{3E8C0DEB-8726-491E-8EB3-C9BD2F59C5AF}" srcOrd="1" destOrd="0" presId="urn:microsoft.com/office/officeart/2005/8/layout/process4"/>
    <dgm:cxn modelId="{4158A72C-38C2-4839-809D-6D53CE259CD4}" type="presParOf" srcId="{83AD0BC8-C597-407B-A35B-0C954CAA2651}" destId="{B94F9F93-7F2C-4B5A-880E-567D00CF3DCB}" srcOrd="2" destOrd="0" presId="urn:microsoft.com/office/officeart/2005/8/layout/process4"/>
    <dgm:cxn modelId="{27899D3D-0FEB-45FC-9F48-46A0DEE867CF}" type="presParOf" srcId="{B94F9F93-7F2C-4B5A-880E-567D00CF3DCB}" destId="{83C3C698-E387-458E-973E-29CBA5138E17}" srcOrd="0" destOrd="0" presId="urn:microsoft.com/office/officeart/2005/8/layout/process4"/>
    <dgm:cxn modelId="{8E3C0C81-6EDA-451D-B208-C62A3431A9F9}" type="presParOf" srcId="{B94F9F93-7F2C-4B5A-880E-567D00CF3DCB}" destId="{F5807878-77F0-4AE9-85FC-9FF65EF0E898}" srcOrd="1" destOrd="0" presId="urn:microsoft.com/office/officeart/2005/8/layout/process4"/>
    <dgm:cxn modelId="{3AD4CDA6-A469-43B4-8BA2-4E0CFB9101DE}" type="presParOf" srcId="{901931DF-8B97-4B48-AC7D-CED919D867B4}" destId="{B2545A3D-EC60-4E82-B7FD-5D7B88CBB1E0}" srcOrd="3" destOrd="0" presId="urn:microsoft.com/office/officeart/2005/8/layout/process4"/>
    <dgm:cxn modelId="{155D6D07-501F-4C98-B9BB-8AB5C2D05D9D}" type="presParOf" srcId="{901931DF-8B97-4B48-AC7D-CED919D867B4}" destId="{033A283B-1E40-40CE-84D6-12617097F5FB}" srcOrd="4" destOrd="0" presId="urn:microsoft.com/office/officeart/2005/8/layout/process4"/>
    <dgm:cxn modelId="{3DA77CA2-E464-4712-BECA-FDE03BD27B98}" type="presParOf" srcId="{033A283B-1E40-40CE-84D6-12617097F5FB}" destId="{D03EC721-92D6-4220-9149-8F1E30FF4FF9}" srcOrd="0" destOrd="0" presId="urn:microsoft.com/office/officeart/2005/8/layout/process4"/>
    <dgm:cxn modelId="{A7E25AA5-5C0A-415C-A71E-635A17B303C2}" type="presParOf" srcId="{033A283B-1E40-40CE-84D6-12617097F5FB}" destId="{11B70094-4D25-4252-9267-1EC5CB1EDC1D}" srcOrd="1" destOrd="0" presId="urn:microsoft.com/office/officeart/2005/8/layout/process4"/>
    <dgm:cxn modelId="{846FC510-994B-45B1-A9E6-925CC7DFF752}" type="presParOf" srcId="{033A283B-1E40-40CE-84D6-12617097F5FB}" destId="{D70B20DF-FF6E-4EE0-8930-AC1C9425AED4}" srcOrd="2" destOrd="0" presId="urn:microsoft.com/office/officeart/2005/8/layout/process4"/>
    <dgm:cxn modelId="{26A7F889-B159-4E3E-8375-94BA6C362238}" type="presParOf" srcId="{D70B20DF-FF6E-4EE0-8930-AC1C9425AED4}" destId="{B78DAEC5-6C29-447A-BD82-F379FFAF8CCA}" srcOrd="0" destOrd="0" presId="urn:microsoft.com/office/officeart/2005/8/layout/process4"/>
    <dgm:cxn modelId="{28544D52-232C-44BE-8CAE-9ADCA94AB8F7}" type="presParOf" srcId="{D70B20DF-FF6E-4EE0-8930-AC1C9425AED4}" destId="{1FA3DB8E-2587-45A4-88E6-64577E3739DF}"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81976-C232-4CBD-86BD-FBB2207F51D3}">
      <dsp:nvSpPr>
        <dsp:cNvPr id="0" name=""/>
        <dsp:cNvSpPr/>
      </dsp:nvSpPr>
      <dsp:spPr>
        <a:xfrm>
          <a:off x="0" y="3406931"/>
          <a:ext cx="8218487" cy="111823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err="1" smtClean="0"/>
            <a:t>Indicadores</a:t>
          </a:r>
          <a:r>
            <a:rPr lang="en-US" sz="2200" kern="1200" dirty="0" smtClean="0"/>
            <a:t> de </a:t>
          </a:r>
          <a:r>
            <a:rPr lang="en-US" sz="2200" kern="1200" dirty="0" err="1" smtClean="0"/>
            <a:t>resultado</a:t>
          </a:r>
          <a:endParaRPr lang="en-US" sz="2200" kern="1200" dirty="0"/>
        </a:p>
      </dsp:txBody>
      <dsp:txXfrm>
        <a:off x="0" y="3406931"/>
        <a:ext cx="8218487" cy="603844"/>
      </dsp:txXfrm>
    </dsp:sp>
    <dsp:sp modelId="{CF34CD6E-BE2E-491D-BF3C-ECCF3DEDC895}">
      <dsp:nvSpPr>
        <dsp:cNvPr id="0" name=""/>
        <dsp:cNvSpPr/>
      </dsp:nvSpPr>
      <dsp:spPr>
        <a:xfrm>
          <a:off x="0" y="3988411"/>
          <a:ext cx="4109243" cy="51438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err="1" smtClean="0"/>
            <a:t>Eficácia</a:t>
          </a:r>
          <a:r>
            <a:rPr lang="en-US" sz="3100" kern="1200" dirty="0" smtClean="0"/>
            <a:t> </a:t>
          </a:r>
          <a:endParaRPr lang="en-US" sz="3100" kern="1200" dirty="0"/>
        </a:p>
      </dsp:txBody>
      <dsp:txXfrm>
        <a:off x="0" y="3988411"/>
        <a:ext cx="4109243" cy="514386"/>
      </dsp:txXfrm>
    </dsp:sp>
    <dsp:sp modelId="{595C9ECA-D56D-4276-B7C5-B492286BAE2B}">
      <dsp:nvSpPr>
        <dsp:cNvPr id="0" name=""/>
        <dsp:cNvSpPr/>
      </dsp:nvSpPr>
      <dsp:spPr>
        <a:xfrm>
          <a:off x="4109243" y="3988411"/>
          <a:ext cx="4109243" cy="51438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err="1" smtClean="0"/>
            <a:t>Resultados</a:t>
          </a:r>
          <a:r>
            <a:rPr lang="en-US" sz="3100" kern="1200" dirty="0" smtClean="0"/>
            <a:t> </a:t>
          </a:r>
          <a:r>
            <a:rPr lang="en-US" sz="3100" kern="1200" dirty="0" err="1" smtClean="0"/>
            <a:t>atingidos</a:t>
          </a:r>
          <a:endParaRPr lang="en-US" sz="3100" kern="1200" dirty="0"/>
        </a:p>
      </dsp:txBody>
      <dsp:txXfrm>
        <a:off x="4109243" y="3988411"/>
        <a:ext cx="4109243" cy="514386"/>
      </dsp:txXfrm>
    </dsp:sp>
    <dsp:sp modelId="{3E8C0DEB-8726-491E-8EB3-C9BD2F59C5AF}">
      <dsp:nvSpPr>
        <dsp:cNvPr id="0" name=""/>
        <dsp:cNvSpPr/>
      </dsp:nvSpPr>
      <dsp:spPr>
        <a:xfrm rot="10800000">
          <a:off x="0" y="1703865"/>
          <a:ext cx="8218487" cy="1719839"/>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err="1" smtClean="0"/>
            <a:t>Indicadores</a:t>
          </a:r>
          <a:r>
            <a:rPr lang="en-US" sz="2200" kern="1200" dirty="0" smtClean="0"/>
            <a:t> de </a:t>
          </a:r>
          <a:r>
            <a:rPr lang="en-US" sz="2200" kern="1200" dirty="0" err="1" smtClean="0"/>
            <a:t>produto</a:t>
          </a:r>
          <a:endParaRPr lang="en-US" sz="2200" kern="1200" dirty="0"/>
        </a:p>
      </dsp:txBody>
      <dsp:txXfrm rot="-10800000">
        <a:off x="0" y="1703865"/>
        <a:ext cx="8218487" cy="603663"/>
      </dsp:txXfrm>
    </dsp:sp>
    <dsp:sp modelId="{83C3C698-E387-458E-973E-29CBA5138E17}">
      <dsp:nvSpPr>
        <dsp:cNvPr id="0" name=""/>
        <dsp:cNvSpPr/>
      </dsp:nvSpPr>
      <dsp:spPr>
        <a:xfrm>
          <a:off x="0" y="2307529"/>
          <a:ext cx="4109243" cy="51423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err="1" smtClean="0"/>
            <a:t>Eficiência</a:t>
          </a:r>
          <a:endParaRPr lang="en-US" sz="3100" kern="1200" dirty="0"/>
        </a:p>
      </dsp:txBody>
      <dsp:txXfrm>
        <a:off x="0" y="2307529"/>
        <a:ext cx="4109243" cy="514231"/>
      </dsp:txXfrm>
    </dsp:sp>
    <dsp:sp modelId="{F5807878-77F0-4AE9-85FC-9FF65EF0E898}">
      <dsp:nvSpPr>
        <dsp:cNvPr id="0" name=""/>
        <dsp:cNvSpPr/>
      </dsp:nvSpPr>
      <dsp:spPr>
        <a:xfrm>
          <a:off x="4109243" y="2307529"/>
          <a:ext cx="4109243" cy="51423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smtClean="0"/>
            <a:t>O que é </a:t>
          </a:r>
          <a:r>
            <a:rPr lang="en-US" sz="3100" kern="1200" dirty="0" err="1" smtClean="0"/>
            <a:t>produzido</a:t>
          </a:r>
          <a:endParaRPr lang="en-US" sz="3100" kern="1200" dirty="0"/>
        </a:p>
      </dsp:txBody>
      <dsp:txXfrm>
        <a:off x="4109243" y="2307529"/>
        <a:ext cx="4109243" cy="514231"/>
      </dsp:txXfrm>
    </dsp:sp>
    <dsp:sp modelId="{11B70094-4D25-4252-9267-1EC5CB1EDC1D}">
      <dsp:nvSpPr>
        <dsp:cNvPr id="0" name=""/>
        <dsp:cNvSpPr/>
      </dsp:nvSpPr>
      <dsp:spPr>
        <a:xfrm rot="10800000">
          <a:off x="0" y="799"/>
          <a:ext cx="8218487" cy="1719839"/>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US" sz="2200" kern="1200" dirty="0" err="1" smtClean="0"/>
            <a:t>Indicadores</a:t>
          </a:r>
          <a:r>
            <a:rPr lang="en-US" sz="2200" kern="1200" dirty="0" smtClean="0"/>
            <a:t> de </a:t>
          </a:r>
          <a:r>
            <a:rPr lang="en-US" sz="2200" kern="1200" dirty="0" err="1" smtClean="0"/>
            <a:t>insumo</a:t>
          </a:r>
          <a:endParaRPr lang="en-US" sz="2200" kern="1200" dirty="0"/>
        </a:p>
      </dsp:txBody>
      <dsp:txXfrm rot="-10800000">
        <a:off x="0" y="799"/>
        <a:ext cx="8218487" cy="603663"/>
      </dsp:txXfrm>
    </dsp:sp>
    <dsp:sp modelId="{B78DAEC5-6C29-447A-BD82-F379FFAF8CCA}">
      <dsp:nvSpPr>
        <dsp:cNvPr id="0" name=""/>
        <dsp:cNvSpPr/>
      </dsp:nvSpPr>
      <dsp:spPr>
        <a:xfrm>
          <a:off x="0" y="604463"/>
          <a:ext cx="4109243" cy="51423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err="1" smtClean="0"/>
            <a:t>Esforço</a:t>
          </a:r>
          <a:endParaRPr lang="en-US" sz="3100" kern="1200" dirty="0"/>
        </a:p>
      </dsp:txBody>
      <dsp:txXfrm>
        <a:off x="0" y="604463"/>
        <a:ext cx="4109243" cy="514231"/>
      </dsp:txXfrm>
    </dsp:sp>
    <dsp:sp modelId="{1FA3DB8E-2587-45A4-88E6-64577E3739DF}">
      <dsp:nvSpPr>
        <dsp:cNvPr id="0" name=""/>
        <dsp:cNvSpPr/>
      </dsp:nvSpPr>
      <dsp:spPr>
        <a:xfrm>
          <a:off x="4109243" y="604463"/>
          <a:ext cx="4109243" cy="51423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err="1" smtClean="0"/>
            <a:t>Recursos</a:t>
          </a:r>
          <a:r>
            <a:rPr lang="en-US" sz="3100" kern="1200" dirty="0" smtClean="0"/>
            <a:t> </a:t>
          </a:r>
          <a:r>
            <a:rPr lang="en-US" sz="3100" kern="1200" dirty="0" err="1" smtClean="0"/>
            <a:t>utilizados</a:t>
          </a:r>
          <a:endParaRPr lang="en-US" sz="3100" kern="1200" dirty="0"/>
        </a:p>
      </dsp:txBody>
      <dsp:txXfrm>
        <a:off x="4109243" y="604463"/>
        <a:ext cx="4109243" cy="51423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143588" y="0"/>
            <a:ext cx="3169920" cy="480060"/>
          </a:xfrm>
          <a:prstGeom prst="rect">
            <a:avLst/>
          </a:prstGeom>
        </p:spPr>
        <p:txBody>
          <a:bodyPr vert="horz" lIns="91440" tIns="45720" rIns="91440" bIns="45720" rtlCol="0"/>
          <a:lstStyle>
            <a:lvl1pPr algn="r">
              <a:defRPr sz="1200"/>
            </a:lvl1pPr>
          </a:lstStyle>
          <a:p>
            <a:fld id="{6385E645-6D4A-4BB2-BCE7-9DFC88FDCD33}" type="datetimeFigureOut">
              <a:rPr lang="en-GB" smtClean="0"/>
              <a:t>23/04/2020</a:t>
            </a:fld>
            <a:endParaRPr lang="en-GB" dirty="0"/>
          </a:p>
        </p:txBody>
      </p:sp>
      <p:sp>
        <p:nvSpPr>
          <p:cNvPr id="4" name="Slide Image Placeholder 3"/>
          <p:cNvSpPr>
            <a:spLocks noGrp="1" noRot="1" noChangeAspect="1"/>
          </p:cNvSpPr>
          <p:nvPr>
            <p:ph type="sldImg" idx="2"/>
          </p:nvPr>
        </p:nvSpPr>
        <p:spPr>
          <a:xfrm>
            <a:off x="1257300" y="720725"/>
            <a:ext cx="4802188" cy="3600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119474"/>
            <a:ext cx="3169920" cy="48006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1440" tIns="45720" rIns="91440" bIns="45720" rtlCol="0" anchor="b"/>
          <a:lstStyle>
            <a:lvl1pPr algn="r">
              <a:defRPr sz="1200"/>
            </a:lvl1pPr>
          </a:lstStyle>
          <a:p>
            <a:fld id="{D56AFA76-AEEA-4929-A6CA-9AFFDD71C537}" type="slidenum">
              <a:rPr lang="en-GB" smtClean="0"/>
              <a:t>‹#›</a:t>
            </a:fld>
            <a:endParaRPr lang="en-GB" dirty="0"/>
          </a:p>
        </p:txBody>
      </p:sp>
    </p:spTree>
    <p:extLst>
      <p:ext uri="{BB962C8B-B14F-4D97-AF65-F5344CB8AC3E}">
        <p14:creationId xmlns:p14="http://schemas.microsoft.com/office/powerpoint/2010/main" val="3059249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10"/>
          </p:nvPr>
        </p:nvSpPr>
        <p:spPr/>
        <p:txBody>
          <a:bodyPr/>
          <a:lstStyle/>
          <a:p>
            <a:fld id="{D56AFA76-AEEA-4929-A6CA-9AFFDD71C537}" type="slidenum">
              <a:rPr lang="en-GB" smtClean="0"/>
              <a:t>1</a:t>
            </a:fld>
            <a:endParaRPr lang="en-GB" dirty="0"/>
          </a:p>
        </p:txBody>
      </p:sp>
    </p:spTree>
    <p:extLst>
      <p:ext uri="{BB962C8B-B14F-4D97-AF65-F5344CB8AC3E}">
        <p14:creationId xmlns:p14="http://schemas.microsoft.com/office/powerpoint/2010/main" val="3388825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pt-BR" dirty="0" smtClean="0"/>
              <a:t>Assumindo</a:t>
            </a:r>
            <a:r>
              <a:rPr lang="pt-BR" baseline="0" dirty="0" smtClean="0"/>
              <a:t> </a:t>
            </a:r>
            <a:r>
              <a:rPr lang="pt-BR" dirty="0" smtClean="0"/>
              <a:t>que </a:t>
            </a:r>
            <a:r>
              <a:rPr lang="pt-BR" dirty="0" smtClean="0"/>
              <a:t>exista um bom sistema de indicadores, o próximo desafio é como interpreta-los. Essas são algumas considerações importantes sobre interpretação: (clique)</a:t>
            </a:r>
          </a:p>
          <a:p>
            <a:pPr marL="0" indent="0">
              <a:buFont typeface="+mj-lt"/>
              <a:buNone/>
            </a:pPr>
            <a:endParaRPr lang="pt-BR" dirty="0" smtClean="0"/>
          </a:p>
          <a:p>
            <a:pPr marL="171450" indent="-171450">
              <a:buFontTx/>
              <a:buChar char="-"/>
            </a:pPr>
            <a:r>
              <a:rPr lang="pt-BR" dirty="0" smtClean="0"/>
              <a:t>A construção de modelos</a:t>
            </a:r>
            <a:r>
              <a:rPr lang="pt-BR" baseline="0" dirty="0" smtClean="0"/>
              <a:t> lógicos </a:t>
            </a:r>
            <a:r>
              <a:rPr lang="pt-BR" dirty="0" smtClean="0"/>
              <a:t>pode </a:t>
            </a:r>
            <a:r>
              <a:rPr lang="pt-BR" dirty="0" smtClean="0"/>
              <a:t>ajudar a mostrar quais políticas são bem-sucedidas e contribuem para os objetivos estratégicos e quais são os gargalos que impedem o progresso. </a:t>
            </a:r>
            <a:r>
              <a:rPr lang="pt-BR" dirty="0" smtClean="0"/>
              <a:t>São </a:t>
            </a:r>
            <a:r>
              <a:rPr lang="pt-BR" dirty="0" smtClean="0"/>
              <a:t>descrições de como as políticas afetam os resultados </a:t>
            </a:r>
            <a:r>
              <a:rPr lang="pt-BR" dirty="0" smtClean="0"/>
              <a:t>e </a:t>
            </a:r>
            <a:r>
              <a:rPr lang="pt-BR" dirty="0" smtClean="0"/>
              <a:t>podem incluir mais detalhes do que representações inteiramente baseadas em indicadores. Por esse motivo, os modelos lógicos podem ajudar a obter uma melhor compreensão dos motivos pelos quais as políticas funcionam ou não. (clique)</a:t>
            </a:r>
          </a:p>
          <a:p>
            <a:pPr marL="171450" indent="-171450">
              <a:buFontTx/>
              <a:buChar char="-"/>
            </a:pPr>
            <a:endParaRPr lang="pt-BR" dirty="0" smtClean="0"/>
          </a:p>
          <a:p>
            <a:pPr marL="171450" indent="-171450">
              <a:buFontTx/>
              <a:buChar char="-"/>
            </a:pPr>
            <a:r>
              <a:rPr lang="pt-BR" dirty="0" err="1" smtClean="0"/>
              <a:t>Paineis</a:t>
            </a:r>
            <a:r>
              <a:rPr lang="pt-BR" baseline="0" dirty="0" smtClean="0"/>
              <a:t> de indicadores </a:t>
            </a:r>
            <a:r>
              <a:rPr lang="pt-BR" dirty="0" smtClean="0"/>
              <a:t>são </a:t>
            </a:r>
            <a:r>
              <a:rPr lang="pt-BR" dirty="0" smtClean="0"/>
              <a:t>o nível mais alto de indicadores de resultado. Eles fornecem</a:t>
            </a:r>
            <a:r>
              <a:rPr lang="pt-BR" baseline="0" dirty="0" smtClean="0"/>
              <a:t> uma</a:t>
            </a:r>
            <a:r>
              <a:rPr lang="pt-BR" dirty="0" smtClean="0"/>
              <a:t> visão geral das condições</a:t>
            </a:r>
            <a:r>
              <a:rPr lang="pt-BR" baseline="0" dirty="0" smtClean="0"/>
              <a:t> nas áreas</a:t>
            </a:r>
            <a:r>
              <a:rPr lang="pt-BR" dirty="0" smtClean="0"/>
              <a:t> de políticas (e.g. educação,</a:t>
            </a:r>
            <a:r>
              <a:rPr lang="pt-BR" baseline="0" dirty="0" smtClean="0"/>
              <a:t> saúde, etc.)</a:t>
            </a:r>
            <a:r>
              <a:rPr lang="pt-BR" dirty="0" smtClean="0"/>
              <a:t>. Às vezes, eles fazem parte de um sistema de Indicadores Nacionais Chave, que fornecem uma imagem resumida das condições consideradas mais importantes para o progresso de um país. Ao contrário dos objetivos de nível inferior, eles não têm como objetivo documentar as consequências de medidas políticas individuais</a:t>
            </a:r>
            <a:r>
              <a:rPr lang="pt-BR" dirty="0" smtClean="0"/>
              <a:t>. </a:t>
            </a:r>
            <a:r>
              <a:rPr lang="pt-BR" dirty="0" smtClean="0"/>
              <a:t>(clique)</a:t>
            </a:r>
          </a:p>
          <a:p>
            <a:pPr marL="171450" indent="-171450">
              <a:buFontTx/>
              <a:buChar char="-"/>
            </a:pPr>
            <a:endParaRPr lang="pt-BR" dirty="0" smtClean="0"/>
          </a:p>
          <a:p>
            <a:pPr marL="171450" indent="-171450">
              <a:buFontTx/>
              <a:buChar char="-"/>
            </a:pPr>
            <a:r>
              <a:rPr lang="pt-BR" dirty="0" smtClean="0"/>
              <a:t>O uso de informações qualitativas e contextuais é um complemento essencial ao uso de indicadores. Indicadores bem projetados têm a vantagem de fornecer uma imagem objetiva das circunstâncias. No entanto, eles nunca podem fornecer uma imagem </a:t>
            </a:r>
            <a:r>
              <a:rPr lang="pt-BR" dirty="0" smtClean="0"/>
              <a:t>completa. </a:t>
            </a:r>
            <a:r>
              <a:rPr lang="pt-BR" dirty="0" smtClean="0"/>
              <a:t>Além das informações quantitativas, uma ampla gama de informações qualitativas deve ser sistematicamente coletada e analisada. Essas informações qualitativas fornecem um contexto que pode ajudar a entender melhor os mecanismos pelos quais as políticas funcionam e como elas interagem umas com as outras. (clique)</a:t>
            </a:r>
          </a:p>
          <a:p>
            <a:pPr marL="171450" indent="-171450">
              <a:buFontTx/>
              <a:buChar char="-"/>
            </a:pPr>
            <a:endParaRPr lang="pt-BR" dirty="0" smtClean="0"/>
          </a:p>
          <a:p>
            <a:pPr marL="0" indent="0">
              <a:buFont typeface="+mj-lt"/>
              <a:buNone/>
            </a:pPr>
            <a:r>
              <a:rPr lang="pt-BR" dirty="0" smtClean="0"/>
              <a:t>- Mesmo indicadores bem projetados precisam ser comparados com valores de referência para </a:t>
            </a:r>
            <a:r>
              <a:rPr lang="pt-BR" dirty="0" smtClean="0"/>
              <a:t>interpretá-los. </a:t>
            </a:r>
            <a:r>
              <a:rPr lang="pt-BR" dirty="0" smtClean="0"/>
              <a:t>Existem vários métodos para desenvolver valores de referência, por exemplo por insights científicos, com base em dados históricos, comparação com outros países. No último caso, as condições socioeconômicas nos países de comparação não devem diferir muito fortemente do próprio país para permitir comparações significativas. Então você não pode comparar o Brasil com um país como a França. (clique)</a:t>
            </a:r>
          </a:p>
          <a:p>
            <a:pPr marL="0" indent="0">
              <a:buFont typeface="+mj-lt"/>
              <a:buNone/>
            </a:pPr>
            <a:endParaRPr lang="pt-BR" dirty="0" smtClean="0"/>
          </a:p>
          <a:p>
            <a:pPr marL="0" indent="0">
              <a:buFont typeface="+mj-lt"/>
              <a:buNone/>
            </a:pPr>
            <a:r>
              <a:rPr lang="pt-BR" dirty="0" smtClean="0"/>
              <a:t>- A maioria das políticas não funciona isoladamente. Sua eficácia geralmente depende de condições em áreas que não estão diretamente relacionadas a elas. Políticas aparentemente não relacionadas podem ser cruciais para o sucesso ou o fracasso de uma política. Essas chamadas complementaridades apresentam oportunidades importantes, mas também desafios para os formuladores de políticas. </a:t>
            </a:r>
            <a:r>
              <a:rPr lang="pt-BR" dirty="0" smtClean="0"/>
              <a:t>[EXEMPLO POLÍTICA DE DROGAS PORTUGAL RESULTADOS</a:t>
            </a:r>
            <a:r>
              <a:rPr lang="pt-BR" baseline="0" dirty="0" smtClean="0"/>
              <a:t> CUSTO HOSPITALAR OU EFEITO BOLSA FAMILIA EM POLITICAS PUBLICAS DA SAUDE, COMO NO TRATAMENTO DA TUBERCULOSE] </a:t>
            </a:r>
            <a:r>
              <a:rPr lang="pt-BR" dirty="0" smtClean="0"/>
              <a:t>É </a:t>
            </a:r>
            <a:r>
              <a:rPr lang="pt-BR" dirty="0" smtClean="0"/>
              <a:t>importante não chegar à conclusão de que uma política não funciona se um indicador não mostrar melhorias. Pode ser que exista uma política complementar. O uso de um modelo lógico e de informações qualitativas e contextuais pode contribuir para uma melhor compreensão de como uma política funciona. Isso pode ajudar a identificar políticas complementares que precisam ser implementadas para garantir que a política em questão seja eficaz.</a:t>
            </a:r>
            <a:endParaRPr lang="en-GB" dirty="0"/>
          </a:p>
        </p:txBody>
      </p:sp>
      <p:sp>
        <p:nvSpPr>
          <p:cNvPr id="4" name="Slide Number Placeholder 3"/>
          <p:cNvSpPr>
            <a:spLocks noGrp="1"/>
          </p:cNvSpPr>
          <p:nvPr>
            <p:ph type="sldNum" sz="quarter" idx="10"/>
          </p:nvPr>
        </p:nvSpPr>
        <p:spPr/>
        <p:txBody>
          <a:bodyPr/>
          <a:lstStyle/>
          <a:p>
            <a:fld id="{D56AFA76-AEEA-4929-A6CA-9AFFDD71C537}" type="slidenum">
              <a:rPr lang="en-GB" smtClean="0"/>
              <a:t>10</a:t>
            </a:fld>
            <a:endParaRPr lang="en-GB" dirty="0"/>
          </a:p>
        </p:txBody>
      </p:sp>
    </p:spTree>
    <p:extLst>
      <p:ext uri="{BB962C8B-B14F-4D97-AF65-F5344CB8AC3E}">
        <p14:creationId xmlns:p14="http://schemas.microsoft.com/office/powerpoint/2010/main" val="1494838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Até agora, assumimos que os indicadores são usados ​​em nível nacional. Embora todas as questões mencionadas também se apliquem a indicadores no nível subnacional, outros aspectos precisam ser considerados. Em particular, o papel que os indicadores podem desempenhar no incentivo à cooperação entre os diferentes governos subnacionais deve ser levado em consideração. (clique)</a:t>
            </a:r>
          </a:p>
          <a:p>
            <a:endParaRPr lang="pt-BR" dirty="0" smtClean="0"/>
          </a:p>
          <a:p>
            <a:r>
              <a:rPr lang="pt-BR" dirty="0" smtClean="0"/>
              <a:t>1) A </a:t>
            </a:r>
            <a:r>
              <a:rPr lang="pt-BR" dirty="0" smtClean="0"/>
              <a:t>eficácia das políticas locais na contribuição para os objetivos nacionais pode ser monitorada por indicadores subnacionais. Como as políticas são implementadas em diferentes escalas subnacionais, indicadores nas escalas correspondentes podem ser usados ​​para monitorar seu desempenho. Idealmente, as políticas nacionais e subnacionais são monitoradas por indicadores de forma coesa. Embora não seja possível distinguir exatamente os efeitos das políticas nacionais e subnacionais, um conjunto de indicadores comparáveis ​​em diferentes níveis nacional e subnacional contribui para obter uma melhor compreensão das prováveis ​​contribuições. (clique)</a:t>
            </a:r>
          </a:p>
          <a:p>
            <a:endParaRPr lang="pt-BR" dirty="0" smtClean="0"/>
          </a:p>
          <a:p>
            <a:r>
              <a:rPr lang="pt-BR" dirty="0" smtClean="0"/>
              <a:t>2) As </a:t>
            </a:r>
            <a:r>
              <a:rPr lang="pt-BR" dirty="0" smtClean="0"/>
              <a:t>políticas nacionais não afetam todas as partes de um país igualmente. Dependendo das condições existentes, as mesmas políticas podem causar resultados diferentes em diferentes regiões. Nesses casos, os indicadores nacionais podem até não ser informativos. Para tais políticas, é importante usar indicadores subnacionais para monitorá-los adequadamente. A escolha do nível subnacional deve ser determinada pelo grau de variação regional nos efeitos de uma política.  </a:t>
            </a:r>
          </a:p>
          <a:p>
            <a:r>
              <a:rPr lang="pt-BR" dirty="0" smtClean="0"/>
              <a:t>Idealmente, um indicador deve ser definido para uma região para a qual se pode esperar que uma política tenha efeitos relativamente homogêneos. Na prática, isso nem sempre é possível porque algumas políticas têm efeitos muito locais que variam mesmo de bairro para bairro. (clique)</a:t>
            </a:r>
          </a:p>
          <a:p>
            <a:endParaRPr lang="pt-BR" dirty="0" smtClean="0"/>
          </a:p>
          <a:p>
            <a:r>
              <a:rPr lang="pt-BR" dirty="0" smtClean="0"/>
              <a:t>3) Frequentemente</a:t>
            </a:r>
            <a:r>
              <a:rPr lang="pt-BR" dirty="0" smtClean="0"/>
              <a:t>, ocorrem lacunas de coordenação nos níveis subnacionais do governo. Os governos subnacionais não cooperam</a:t>
            </a:r>
            <a:r>
              <a:rPr lang="pt-BR" baseline="0" dirty="0" smtClean="0"/>
              <a:t> tanto </a:t>
            </a:r>
            <a:r>
              <a:rPr lang="pt-BR" dirty="0" smtClean="0"/>
              <a:t>entre si quanto seria ideal. Assim, suas políticas são menos eficazes do que poderiam ser. Os indicadores de resultados podem contribuir para uma maior coordenação no nível subnacional, enfatizando a necessidade de políticas </a:t>
            </a:r>
            <a:r>
              <a:rPr lang="pt-BR" dirty="0" smtClean="0"/>
              <a:t>efetivas. </a:t>
            </a:r>
            <a:r>
              <a:rPr lang="pt-BR" dirty="0" smtClean="0"/>
              <a:t>Portanto, é importante medir os resultados em um nível suficientemente alto para incentivar a coordenação. (clique)</a:t>
            </a:r>
          </a:p>
          <a:p>
            <a:endParaRPr lang="pt-BR" dirty="0" smtClean="0"/>
          </a:p>
          <a:p>
            <a:r>
              <a:rPr lang="pt-BR" dirty="0" smtClean="0"/>
              <a:t>4) Os </a:t>
            </a:r>
            <a:r>
              <a:rPr lang="pt-BR" dirty="0" smtClean="0"/>
              <a:t>indicadores </a:t>
            </a:r>
            <a:r>
              <a:rPr lang="pt-BR" dirty="0" err="1" smtClean="0"/>
              <a:t>scoreboar</a:t>
            </a:r>
            <a:r>
              <a:rPr lang="pt-BR" baseline="0" dirty="0" err="1" smtClean="0"/>
              <a:t>d</a:t>
            </a:r>
            <a:r>
              <a:rPr lang="pt-BR" baseline="0" dirty="0" smtClean="0"/>
              <a:t> </a:t>
            </a:r>
            <a:r>
              <a:rPr lang="pt-BR" dirty="0" smtClean="0"/>
              <a:t>podem ser usados ​​para monitorar os resultados nos níveis subnacionais, mas algumas observações devem ser levadas em consideração. </a:t>
            </a:r>
            <a:r>
              <a:rPr lang="pt-BR" dirty="0" smtClean="0"/>
              <a:t>Cada </a:t>
            </a:r>
            <a:r>
              <a:rPr lang="pt-BR" dirty="0" smtClean="0"/>
              <a:t>unidade subnacional deve ser grande o suficiente para ser representativa em relação ao resultado em questão. Por fim, é importante interpretar e atribuir indicadores desagregados regionalmente de acordo com as responsabilidades regionais pelo resultado.</a:t>
            </a:r>
            <a:endParaRPr lang="en-GB" dirty="0"/>
          </a:p>
        </p:txBody>
      </p:sp>
      <p:sp>
        <p:nvSpPr>
          <p:cNvPr id="4" name="Slide Number Placeholder 3"/>
          <p:cNvSpPr>
            <a:spLocks noGrp="1"/>
          </p:cNvSpPr>
          <p:nvPr>
            <p:ph type="sldNum" sz="quarter" idx="10"/>
          </p:nvPr>
        </p:nvSpPr>
        <p:spPr/>
        <p:txBody>
          <a:bodyPr/>
          <a:lstStyle/>
          <a:p>
            <a:fld id="{D56AFA76-AEEA-4929-A6CA-9AFFDD71C537}" type="slidenum">
              <a:rPr lang="en-GB" smtClean="0"/>
              <a:t>11</a:t>
            </a:fld>
            <a:endParaRPr lang="en-GB" dirty="0"/>
          </a:p>
        </p:txBody>
      </p:sp>
    </p:spTree>
    <p:extLst>
      <p:ext uri="{BB962C8B-B14F-4D97-AF65-F5344CB8AC3E}">
        <p14:creationId xmlns:p14="http://schemas.microsoft.com/office/powerpoint/2010/main" val="132761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pt-BR" baseline="0" dirty="0" smtClean="0"/>
              <a:t>Indicadores podem ser relevantes para o trabalho das instituições de auditoria de maneiras diferentes, incluindo:</a:t>
            </a:r>
          </a:p>
          <a:p>
            <a:pPr marL="228600" indent="-228600">
              <a:buFont typeface="+mj-lt"/>
              <a:buAutoNum type="arabicPeriod"/>
            </a:pPr>
            <a:endParaRPr lang="pt-BR" baseline="0" dirty="0" smtClean="0"/>
          </a:p>
          <a:p>
            <a:pPr marL="0" indent="0">
              <a:buFont typeface="+mj-lt"/>
              <a:buNone/>
            </a:pPr>
            <a:r>
              <a:rPr lang="pt-BR" baseline="0" dirty="0" smtClean="0"/>
              <a:t>- As instituições podem auditar a qualidade do sistema de indicadores ou de indicadores individuais utilizados pelo governo (exemplo, TCU auditou qualidade indicadores educacionais). Pode, por exemplo, auditar a 'adequação ao uso‘. Além disso, podem auditar a qualidade dos relatórios do governo com base nos indicadores. Um bom exemplo é o </a:t>
            </a:r>
            <a:r>
              <a:rPr lang="pt-BR" baseline="0" dirty="0" smtClean="0"/>
              <a:t>trabalho dos Tribunais de Contas e OLACEFS realizando </a:t>
            </a:r>
            <a:r>
              <a:rPr lang="pt-BR" baseline="0" dirty="0" smtClean="0"/>
              <a:t>sobre os Objetivos </a:t>
            </a:r>
            <a:r>
              <a:rPr lang="pt-BR" baseline="0" dirty="0" smtClean="0"/>
              <a:t>de Desenvolvimento Sustentável da ONU, </a:t>
            </a:r>
            <a:r>
              <a:rPr lang="pt-BR" baseline="0" dirty="0" smtClean="0"/>
              <a:t>onde analisam especificamente a qualidade dos indicadores e dados do governo que monitora a implementação dos ODS.</a:t>
            </a:r>
          </a:p>
          <a:p>
            <a:pPr marL="0" indent="0">
              <a:buFont typeface="+mj-lt"/>
              <a:buNone/>
            </a:pPr>
            <a:endParaRPr lang="pt-BR" baseline="0" dirty="0" smtClean="0"/>
          </a:p>
          <a:p>
            <a:pPr marL="171450" indent="-171450">
              <a:buFontTx/>
              <a:buChar char="-"/>
            </a:pPr>
            <a:r>
              <a:rPr lang="pt-BR" baseline="0" dirty="0" smtClean="0"/>
              <a:t>Bons indicadores fornecem uma visão rápida e geral dos riscos dos governos de não alcançarem os objetivos das políticas dentro do prazo e do orçamento. Os tribunais de contas podem usar isso como fonte de informações e evidências em sua seleção de auditoria baseada em risco. Quanto mais específicos e bem projetados forem os indicadores, melhores serão as informações para os tribunais basearem suas decisões. Essas informações devem ser complementadas com outras informações fornecidas pelas atividades de monitoramento habituais dos tribunais. Os </a:t>
            </a:r>
            <a:r>
              <a:rPr lang="pt-BR" baseline="0" dirty="0" err="1" smtClean="0"/>
              <a:t>TCs</a:t>
            </a:r>
            <a:r>
              <a:rPr lang="pt-BR" baseline="0" dirty="0" smtClean="0"/>
              <a:t> podem utilizar indicadores oficiais usados ​​pelo governo, mas também podem desenvolver seus próprios indicadores, quando os indicadores oficiais não existirem ou forem inadequados. Nesse caso, os tribunais devem ter em mente os princípios e boas práticas na criação de indicadores mencionados nos slides anteriores.</a:t>
            </a:r>
          </a:p>
          <a:p>
            <a:pPr marL="171450" indent="-171450">
              <a:buFontTx/>
              <a:buChar char="-"/>
            </a:pPr>
            <a:endParaRPr lang="pt-BR" baseline="0" dirty="0" smtClean="0"/>
          </a:p>
          <a:p>
            <a:pPr marL="0" indent="0">
              <a:buFont typeface="+mj-lt"/>
              <a:buNone/>
            </a:pPr>
            <a:r>
              <a:rPr lang="pt-BR" baseline="0" dirty="0" smtClean="0"/>
              <a:t>- Após a seleção do tópico, os indicadores também podem ser usados ​​como critério de </a:t>
            </a:r>
            <a:r>
              <a:rPr lang="pt-BR" baseline="0" dirty="0" smtClean="0"/>
              <a:t>auditoria, por exemplo nas auditorias de desempenho.</a:t>
            </a:r>
            <a:endParaRPr lang="en-GB" baseline="0" dirty="0" smtClean="0"/>
          </a:p>
        </p:txBody>
      </p:sp>
      <p:sp>
        <p:nvSpPr>
          <p:cNvPr id="4" name="Slide Number Placeholder 3"/>
          <p:cNvSpPr>
            <a:spLocks noGrp="1"/>
          </p:cNvSpPr>
          <p:nvPr>
            <p:ph type="sldNum" sz="quarter" idx="10"/>
          </p:nvPr>
        </p:nvSpPr>
        <p:spPr/>
        <p:txBody>
          <a:bodyPr/>
          <a:lstStyle/>
          <a:p>
            <a:fld id="{D56AFA76-AEEA-4929-A6CA-9AFFDD71C537}" type="slidenum">
              <a:rPr lang="en-GB" smtClean="0"/>
              <a:t>12</a:t>
            </a:fld>
            <a:endParaRPr lang="en-GB" dirty="0"/>
          </a:p>
        </p:txBody>
      </p:sp>
    </p:spTree>
    <p:extLst>
      <p:ext uri="{BB962C8B-B14F-4D97-AF65-F5344CB8AC3E}">
        <p14:creationId xmlns:p14="http://schemas.microsoft.com/office/powerpoint/2010/main" val="2571847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No projeto Integrar, buscamos</a:t>
            </a:r>
            <a:r>
              <a:rPr lang="pt-BR" baseline="0" dirty="0" smtClean="0"/>
              <a:t> </a:t>
            </a:r>
            <a:r>
              <a:rPr lang="pt-BR" dirty="0" smtClean="0"/>
              <a:t>indicadores que ajudarão na seleção de auditorias no campo da educação. Para isso, desenvolvemos um modelo lógico descritivo, baseado em insumos, produtos e resultados. Esse modelo é a base do trabalho que o subgrupo do projeto em indicadores está realizando. Os indicadores são divididos em indicadores de Nível 1, diretamente relacionados aos resultados, extraídos do</a:t>
            </a:r>
            <a:r>
              <a:rPr lang="pt-BR" baseline="0" dirty="0" smtClean="0"/>
              <a:t> </a:t>
            </a:r>
            <a:r>
              <a:rPr lang="pt-BR" dirty="0" smtClean="0"/>
              <a:t>Plano Nacional da Educação. Além disso, para uma análise mais aprofundada, o</a:t>
            </a:r>
            <a:r>
              <a:rPr lang="pt-BR" baseline="0" dirty="0" smtClean="0"/>
              <a:t> Projeto busca </a:t>
            </a:r>
            <a:r>
              <a:rPr lang="pt-BR" dirty="0" smtClean="0"/>
              <a:t>indicadores do 2º nível,</a:t>
            </a:r>
            <a:r>
              <a:rPr lang="pt-BR" baseline="0" dirty="0" smtClean="0"/>
              <a:t> </a:t>
            </a:r>
            <a:r>
              <a:rPr lang="pt-BR" dirty="0" smtClean="0"/>
              <a:t>referentes a escolas e professores e a políticas</a:t>
            </a:r>
            <a:r>
              <a:rPr lang="pt-BR" baseline="0" dirty="0" smtClean="0"/>
              <a:t> que estejam ligadas ou influenciem o PNE</a:t>
            </a:r>
          </a:p>
          <a:p>
            <a:endParaRPr lang="pt-BR" dirty="0" smtClean="0"/>
          </a:p>
          <a:p>
            <a:r>
              <a:rPr lang="pt-BR" dirty="0" smtClean="0"/>
              <a:t>Nelson </a:t>
            </a:r>
            <a:r>
              <a:rPr lang="pt-BR" dirty="0" err="1" smtClean="0"/>
              <a:t>Granato</a:t>
            </a:r>
            <a:r>
              <a:rPr lang="pt-BR" dirty="0" smtClean="0"/>
              <a:t> (IRB) apresentará a seguir o progresso do subgrupo de indicadores, depois que vocês enviarem suas perguntas pelo chat.</a:t>
            </a:r>
            <a:endParaRPr lang="en-GB" dirty="0" smtClean="0"/>
          </a:p>
          <a:p>
            <a:endParaRPr lang="en-GB" dirty="0" smtClean="0"/>
          </a:p>
          <a:p>
            <a:endParaRPr lang="en-GB" baseline="0" dirty="0" smtClean="0"/>
          </a:p>
        </p:txBody>
      </p:sp>
      <p:sp>
        <p:nvSpPr>
          <p:cNvPr id="4" name="Slide Number Placeholder 3"/>
          <p:cNvSpPr>
            <a:spLocks noGrp="1"/>
          </p:cNvSpPr>
          <p:nvPr>
            <p:ph type="sldNum" sz="quarter" idx="10"/>
          </p:nvPr>
        </p:nvSpPr>
        <p:spPr/>
        <p:txBody>
          <a:bodyPr/>
          <a:lstStyle/>
          <a:p>
            <a:fld id="{D56AFA76-AEEA-4929-A6CA-9AFFDD71C537}" type="slidenum">
              <a:rPr lang="en-GB" smtClean="0"/>
              <a:t>13</a:t>
            </a:fld>
            <a:endParaRPr lang="en-GB" dirty="0"/>
          </a:p>
        </p:txBody>
      </p:sp>
    </p:spTree>
    <p:extLst>
      <p:ext uri="{BB962C8B-B14F-4D97-AF65-F5344CB8AC3E}">
        <p14:creationId xmlns:p14="http://schemas.microsoft.com/office/powerpoint/2010/main" val="2823249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7B2D7C97-984D-4856-9E21-646B4D07D0BA}" type="slidenum">
              <a:rPr lang="en-US" smtClean="0"/>
              <a:t>14</a:t>
            </a:fld>
            <a:endParaRPr lang="en-US"/>
          </a:p>
        </p:txBody>
      </p:sp>
    </p:spTree>
    <p:extLst>
      <p:ext uri="{BB962C8B-B14F-4D97-AF65-F5344CB8AC3E}">
        <p14:creationId xmlns:p14="http://schemas.microsoft.com/office/powerpoint/2010/main" val="629791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Esta apresentação fornecerá uma rápida visão geral dos</a:t>
            </a:r>
            <a:r>
              <a:rPr lang="pt-BR" baseline="0" dirty="0" smtClean="0"/>
              <a:t> pontos principais </a:t>
            </a:r>
            <a:r>
              <a:rPr lang="pt-BR" dirty="0" smtClean="0"/>
              <a:t>a respeito de</a:t>
            </a:r>
            <a:r>
              <a:rPr lang="pt-BR" baseline="0" dirty="0" smtClean="0"/>
              <a:t> </a:t>
            </a:r>
            <a:r>
              <a:rPr lang="pt-BR" dirty="0" smtClean="0"/>
              <a:t>indicadores para políticas públicas. Baseia-se principalmente em um documento de trabalho da OCDE, escrito por Abel </a:t>
            </a:r>
            <a:r>
              <a:rPr lang="pt-BR" dirty="0" err="1" smtClean="0"/>
              <a:t>Schuman</a:t>
            </a:r>
            <a:r>
              <a:rPr lang="pt-BR" dirty="0" smtClean="0"/>
              <a:t>.</a:t>
            </a:r>
          </a:p>
          <a:p>
            <a:r>
              <a:rPr lang="pt-BR" dirty="0" smtClean="0"/>
              <a:t>A apresentação cobrirá os tópicos….</a:t>
            </a:r>
          </a:p>
          <a:p>
            <a:r>
              <a:rPr lang="pt-BR" dirty="0" smtClean="0"/>
              <a:t>Para quem quiser saber mais, compartilharemos o documento com referências adicionais.</a:t>
            </a:r>
            <a:endParaRPr lang="en-GB" dirty="0"/>
          </a:p>
        </p:txBody>
      </p:sp>
      <p:sp>
        <p:nvSpPr>
          <p:cNvPr id="4" name="Slide Number Placeholder 3"/>
          <p:cNvSpPr>
            <a:spLocks noGrp="1"/>
          </p:cNvSpPr>
          <p:nvPr>
            <p:ph type="sldNum" sz="quarter" idx="10"/>
          </p:nvPr>
        </p:nvSpPr>
        <p:spPr/>
        <p:txBody>
          <a:bodyPr/>
          <a:lstStyle/>
          <a:p>
            <a:fld id="{D56AFA76-AEEA-4929-A6CA-9AFFDD71C537}" type="slidenum">
              <a:rPr lang="en-GB" smtClean="0"/>
              <a:t>2</a:t>
            </a:fld>
            <a:endParaRPr lang="en-GB" dirty="0"/>
          </a:p>
        </p:txBody>
      </p:sp>
    </p:spTree>
    <p:extLst>
      <p:ext uri="{BB962C8B-B14F-4D97-AF65-F5344CB8AC3E}">
        <p14:creationId xmlns:p14="http://schemas.microsoft.com/office/powerpoint/2010/main" val="1992074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O que são indicadores? (clique)</a:t>
            </a:r>
          </a:p>
          <a:p>
            <a:r>
              <a:rPr lang="pt-BR" dirty="0" smtClean="0"/>
              <a:t>A palavra “indicador” vem de</a:t>
            </a:r>
            <a:r>
              <a:rPr lang="pt-BR" baseline="0" dirty="0" smtClean="0"/>
              <a:t> “índice</a:t>
            </a:r>
            <a:r>
              <a:rPr lang="pt-BR" dirty="0" smtClean="0"/>
              <a:t>", um dedo indicador. Um indicador é algo que aponta para outra coisa. Por exemplo, (clique) </a:t>
            </a:r>
          </a:p>
          <a:p>
            <a:r>
              <a:rPr lang="pt-BR" dirty="0" smtClean="0"/>
              <a:t>Na natureza, a prevalência de musgos é um indicador confiável da poluição do ar. (clique)</a:t>
            </a:r>
          </a:p>
          <a:p>
            <a:r>
              <a:rPr lang="pt-BR" dirty="0" smtClean="0"/>
              <a:t>Em química, não sei se</a:t>
            </a:r>
            <a:r>
              <a:rPr lang="pt-BR" baseline="0" dirty="0" smtClean="0"/>
              <a:t> todos se lembram daquela experiência que é bastante comum nas escolas, do </a:t>
            </a:r>
            <a:r>
              <a:rPr lang="pt-BR" dirty="0" smtClean="0"/>
              <a:t>papel fica azul em condições alcalinas e vermelho significa ácido. (clique)</a:t>
            </a:r>
          </a:p>
          <a:p>
            <a:r>
              <a:rPr lang="pt-BR" dirty="0" smtClean="0"/>
              <a:t>Em nossos carros, sabemos que quando a luz vermelha acende, algo está errado e precisamos parar. (clique)</a:t>
            </a:r>
          </a:p>
          <a:p>
            <a:r>
              <a:rPr lang="pt-BR" dirty="0" smtClean="0"/>
              <a:t>Na economia, todos conhecemos e usamos o PIB como um indicador de quão bem o país está indo economicamente.</a:t>
            </a:r>
          </a:p>
          <a:p>
            <a:endParaRPr lang="pt-BR" dirty="0" smtClean="0"/>
          </a:p>
          <a:p>
            <a:r>
              <a:rPr lang="pt-BR" dirty="0" smtClean="0"/>
              <a:t>O que esses exemplos têm em comum é que indicadores são algo simples nos fornece informações sobre o estado de um sistema inteiro.</a:t>
            </a:r>
          </a:p>
          <a:p>
            <a:r>
              <a:rPr lang="pt-BR" dirty="0" smtClean="0"/>
              <a:t>No campo da formulação de políticas, também podemos medir certas questões/informações e usar essas medidas como indicadores para nos dar uma ideia do estado de uma política pública. Aqui está uma definição (clique)</a:t>
            </a:r>
          </a:p>
          <a:p>
            <a:endParaRPr lang="pt-BR" dirty="0" smtClean="0"/>
          </a:p>
          <a:p>
            <a:r>
              <a:rPr lang="pt-BR" dirty="0" smtClean="0"/>
              <a:t>Os indicadores geralmente são medidas quantitativas que podem ser expressas numericamente, por exemplo, o número de X, a porcentagem de Y etc. Os indicadores podem ser baseados em informações quantitativas ou qualitativas.</a:t>
            </a:r>
          </a:p>
          <a:p>
            <a:r>
              <a:rPr lang="pt-BR" dirty="0" smtClean="0"/>
              <a:t>Por exemplo, o número de escolas é um indicador básico, que utiliza informações quantitativas simples.</a:t>
            </a:r>
          </a:p>
          <a:p>
            <a:endParaRPr lang="pt-BR" dirty="0" smtClean="0"/>
          </a:p>
          <a:p>
            <a:r>
              <a:rPr lang="pt-BR" dirty="0" smtClean="0"/>
              <a:t>Indicadores mais complexos também podem ser baseados em informações qualitativas. Para esses indicadores, as informações qualitativas são expressas como um valor categórico, que é um dos vários valores possíveis fixos, geralmente em uma escala. Por exemplo, o número / porcentagem de escolas classificadas como “excelentes” pela inspeção escolar é baseada em informações qualitativas complexas, reduzidas a uma escala de classificações escolares</a:t>
            </a:r>
            <a:r>
              <a:rPr lang="pt-BR" dirty="0" smtClean="0"/>
              <a:t>.</a:t>
            </a:r>
            <a:endParaRPr lang="en-US" baseline="0" dirty="0" smtClean="0"/>
          </a:p>
        </p:txBody>
      </p:sp>
      <p:sp>
        <p:nvSpPr>
          <p:cNvPr id="4" name="Slide Number Placeholder 3"/>
          <p:cNvSpPr>
            <a:spLocks noGrp="1"/>
          </p:cNvSpPr>
          <p:nvPr>
            <p:ph type="sldNum" sz="quarter" idx="10"/>
          </p:nvPr>
        </p:nvSpPr>
        <p:spPr/>
        <p:txBody>
          <a:bodyPr/>
          <a:lstStyle/>
          <a:p>
            <a:fld id="{D56AFA76-AEEA-4929-A6CA-9AFFDD71C537}" type="slidenum">
              <a:rPr lang="en-GB" smtClean="0"/>
              <a:t>3</a:t>
            </a:fld>
            <a:endParaRPr lang="en-GB" dirty="0"/>
          </a:p>
        </p:txBody>
      </p:sp>
    </p:spTree>
    <p:extLst>
      <p:ext uri="{BB962C8B-B14F-4D97-AF65-F5344CB8AC3E}">
        <p14:creationId xmlns:p14="http://schemas.microsoft.com/office/powerpoint/2010/main" val="3354011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Por que precisamos de indicadores na formulação de políticas públicas?</a:t>
            </a:r>
          </a:p>
          <a:p>
            <a:r>
              <a:rPr lang="pt-BR" dirty="0" smtClean="0"/>
              <a:t>Os indicadores desempenham um papel central no processo de monitoramento, pois</a:t>
            </a:r>
            <a:r>
              <a:rPr lang="pt-BR" baseline="0" dirty="0" smtClean="0"/>
              <a:t> geram</a:t>
            </a:r>
            <a:r>
              <a:rPr lang="pt-BR" dirty="0" smtClean="0"/>
              <a:t> feedback regular e objetivo sobre o progresso daquela política em relação aos</a:t>
            </a:r>
            <a:r>
              <a:rPr lang="pt-BR" baseline="0" dirty="0" smtClean="0"/>
              <a:t> seus </a:t>
            </a:r>
            <a:r>
              <a:rPr lang="pt-BR" dirty="0" smtClean="0"/>
              <a:t>objetivos.</a:t>
            </a:r>
          </a:p>
          <a:p>
            <a:r>
              <a:rPr lang="pt-BR" dirty="0" smtClean="0"/>
              <a:t>Comparado a muitos outros mecanismos de monitoramento, os indicadores,</a:t>
            </a:r>
            <a:r>
              <a:rPr lang="pt-BR" baseline="0" dirty="0" smtClean="0"/>
              <a:t> quando </a:t>
            </a:r>
            <a:r>
              <a:rPr lang="pt-BR" dirty="0" smtClean="0"/>
              <a:t>bem projetados, têm a vantagem de fornecer informações facilmente compreensíveis. Assim, eles podem formar uma base factual e informativa sobre qual decisões políticas podem ser tomadas.</a:t>
            </a:r>
          </a:p>
          <a:p>
            <a:endParaRPr lang="pt-BR" dirty="0" smtClean="0"/>
          </a:p>
          <a:p>
            <a:r>
              <a:rPr lang="pt-BR" dirty="0" smtClean="0"/>
              <a:t>Os sistemas de indicadores geralmente atendem a vários objetivos. Os dois “objetivos principais” mais comuns dos sistemas de indicadores são: aferir o desempenho e medir a eficiência dos gastos.</a:t>
            </a:r>
          </a:p>
          <a:p>
            <a:endParaRPr lang="pt-BR" dirty="0" smtClean="0"/>
          </a:p>
          <a:p>
            <a:r>
              <a:rPr lang="pt-BR" dirty="0" smtClean="0"/>
              <a:t>O design e o uso </a:t>
            </a:r>
            <a:r>
              <a:rPr lang="pt-BR" dirty="0" smtClean="0"/>
              <a:t>de </a:t>
            </a:r>
            <a:r>
              <a:rPr lang="pt-BR" dirty="0" smtClean="0"/>
              <a:t>indicadores dependem dos objetivos a serem alcançados e das restrições sob as quais o sistema opera. Nenhum sistema de indicadores produzirá “informações perfeitas”.</a:t>
            </a:r>
          </a:p>
          <a:p>
            <a:endParaRPr lang="pt-BR" dirty="0" smtClean="0"/>
          </a:p>
          <a:p>
            <a:r>
              <a:rPr lang="pt-BR" dirty="0" smtClean="0"/>
              <a:t>Os governos devem escolher os tipos e a extensão das informações que desejam coletar com base nos objetivos que desejam alcançar. Como resultado, não há um design “ideal</a:t>
            </a:r>
            <a:r>
              <a:rPr lang="pt-BR" baseline="0" dirty="0" smtClean="0"/>
              <a:t> e único”</a:t>
            </a:r>
            <a:r>
              <a:rPr lang="pt-BR" dirty="0" smtClean="0"/>
              <a:t> para sistemas de indicadores.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D56AFA76-AEEA-4929-A6CA-9AFFDD71C537}" type="slidenum">
              <a:rPr lang="en-GB" smtClean="0"/>
              <a:t>4</a:t>
            </a:fld>
            <a:endParaRPr lang="en-GB" dirty="0"/>
          </a:p>
        </p:txBody>
      </p:sp>
    </p:spTree>
    <p:extLst>
      <p:ext uri="{BB962C8B-B14F-4D97-AF65-F5344CB8AC3E}">
        <p14:creationId xmlns:p14="http://schemas.microsoft.com/office/powerpoint/2010/main" val="4015133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smtClean="0"/>
              <a:t>Para</a:t>
            </a:r>
            <a:r>
              <a:rPr lang="pt-BR" baseline="0" dirty="0" smtClean="0"/>
              <a:t> </a:t>
            </a:r>
            <a:r>
              <a:rPr lang="pt-BR" dirty="0" smtClean="0"/>
              <a:t>a formulação de políticas,</a:t>
            </a:r>
            <a:r>
              <a:rPr lang="pt-BR" baseline="0" dirty="0" smtClean="0"/>
              <a:t> a </a:t>
            </a:r>
            <a:r>
              <a:rPr lang="pt-BR" dirty="0" smtClean="0"/>
              <a:t>literatura e a prática em geral referem-se</a:t>
            </a:r>
            <a:r>
              <a:rPr lang="pt-BR" baseline="0" dirty="0" smtClean="0"/>
              <a:t> a </a:t>
            </a:r>
            <a:r>
              <a:rPr lang="pt-BR" dirty="0" smtClean="0"/>
              <a:t>três tipos de indicadores.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smtClean="0"/>
          </a:p>
          <a:p>
            <a:r>
              <a:rPr lang="pt-BR" dirty="0" smtClean="0"/>
              <a:t>Os indicadores de entrada/insumos são usados ​​na medição da quantidade de recursos alocados a uma política. Um indicador de entrada típico é o gasto público utilizado</a:t>
            </a:r>
            <a:r>
              <a:rPr lang="pt-BR" baseline="0" dirty="0" smtClean="0"/>
              <a:t> em </a:t>
            </a:r>
            <a:r>
              <a:rPr lang="pt-BR" dirty="0" smtClean="0"/>
              <a:t>determinada política ou o número de pessoas que trabalham em um </a:t>
            </a:r>
            <a:r>
              <a:rPr lang="pt-BR" dirty="0" smtClean="0"/>
              <a:t>projeto. </a:t>
            </a:r>
            <a:r>
              <a:rPr lang="pt-BR" dirty="0" smtClean="0"/>
              <a:t>Eles não fornecem nenhuma informação sobre se os recursos são gastos com eficiência ou se uma política é eficaz para alcançar um objetivo. O papel dos indicadores de entrada no monitoramento limita-se a fornecer informações sobre a intensidade com que uma política é executada.</a:t>
            </a:r>
          </a:p>
          <a:p>
            <a:endParaRPr lang="pt-BR" dirty="0" smtClean="0"/>
          </a:p>
          <a:p>
            <a:r>
              <a:rPr lang="pt-BR" dirty="0" smtClean="0"/>
              <a:t>Os indicadores de produto medem os</a:t>
            </a:r>
            <a:r>
              <a:rPr lang="pt-BR" baseline="0" dirty="0" smtClean="0"/>
              <a:t> produtos</a:t>
            </a:r>
            <a:r>
              <a:rPr lang="pt-BR" dirty="0" smtClean="0"/>
              <a:t> produzidas por uma política. Eles monitoram com que eficiência as políticas são executadas. As informações que eles fornecem podem ajudar a melhorar a implementação de políticas. Os produtos são meios para atingir um objetivo político, mas sem fim em si mesmos. Os indicadores típicos de produto podem mostrar </a:t>
            </a:r>
            <a:r>
              <a:rPr lang="pt-BR" dirty="0" smtClean="0"/>
              <a:t>quantos quilômetros </a:t>
            </a:r>
            <a:r>
              <a:rPr lang="pt-BR" dirty="0" smtClean="0"/>
              <a:t>de rodovia construídos ou o número de professores treinados. Os indicadores de produto não fornecem nenhuma informação sobre se os resultados de uma política são eficazes no atingimento dos resultados desejados daquela política.</a:t>
            </a:r>
          </a:p>
          <a:p>
            <a:endParaRPr lang="pt-BR" dirty="0" smtClean="0"/>
          </a:p>
          <a:p>
            <a:r>
              <a:rPr lang="pt-BR" dirty="0" smtClean="0"/>
              <a:t>Os indicadores de resultado são usados ​​para monitorar a eficácia das políticas na consecução de seus objetivos. Resultado</a:t>
            </a:r>
            <a:r>
              <a:rPr lang="pt-BR" baseline="0" dirty="0" smtClean="0"/>
              <a:t> pode ser entendido como</a:t>
            </a:r>
            <a:r>
              <a:rPr lang="pt-BR" dirty="0" smtClean="0"/>
              <a:t> a motivação subjacente à</a:t>
            </a:r>
            <a:r>
              <a:rPr lang="pt-BR" baseline="0" dirty="0" smtClean="0"/>
              <a:t> política </a:t>
            </a:r>
            <a:r>
              <a:rPr lang="pt-BR" dirty="0" smtClean="0"/>
              <a:t>pública. Exemplos</a:t>
            </a:r>
            <a:r>
              <a:rPr lang="pt-BR" baseline="0" dirty="0" smtClean="0"/>
              <a:t> típicos de</a:t>
            </a:r>
            <a:r>
              <a:rPr lang="pt-BR" dirty="0" smtClean="0"/>
              <a:t> indicadores de resultado são a redução no tempo de viagem entre cidades,</a:t>
            </a:r>
            <a:r>
              <a:rPr lang="pt-BR" baseline="0" dirty="0" smtClean="0"/>
              <a:t> </a:t>
            </a:r>
            <a:r>
              <a:rPr lang="pt-BR" dirty="0" smtClean="0"/>
              <a:t>ou o aumento de habilidades linguísticas </a:t>
            </a:r>
            <a:r>
              <a:rPr lang="pt-BR" dirty="0" smtClean="0"/>
              <a:t>entre alunos </a:t>
            </a:r>
            <a:r>
              <a:rPr lang="pt-BR" dirty="0" smtClean="0"/>
              <a:t>no ensino fundamental. </a:t>
            </a:r>
            <a:endParaRPr lang="en-US" dirty="0" smtClean="0"/>
          </a:p>
        </p:txBody>
      </p:sp>
      <p:sp>
        <p:nvSpPr>
          <p:cNvPr id="4" name="Slide Number Placeholder 3"/>
          <p:cNvSpPr>
            <a:spLocks noGrp="1"/>
          </p:cNvSpPr>
          <p:nvPr>
            <p:ph type="sldNum" sz="quarter" idx="10"/>
          </p:nvPr>
        </p:nvSpPr>
        <p:spPr/>
        <p:txBody>
          <a:bodyPr/>
          <a:lstStyle/>
          <a:p>
            <a:fld id="{D56AFA76-AEEA-4929-A6CA-9AFFDD71C537}" type="slidenum">
              <a:rPr lang="en-GB" smtClean="0"/>
              <a:t>5</a:t>
            </a:fld>
            <a:endParaRPr lang="en-GB" dirty="0"/>
          </a:p>
        </p:txBody>
      </p:sp>
    </p:spTree>
    <p:extLst>
      <p:ext uri="{BB962C8B-B14F-4D97-AF65-F5344CB8AC3E}">
        <p14:creationId xmlns:p14="http://schemas.microsoft.com/office/powerpoint/2010/main" val="3297426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Distinguir indicadores</a:t>
            </a:r>
            <a:r>
              <a:rPr lang="pt-BR" baseline="0" dirty="0" smtClean="0"/>
              <a:t> de produto e de</a:t>
            </a:r>
            <a:r>
              <a:rPr lang="pt-BR" dirty="0" smtClean="0"/>
              <a:t> resultado e usá-los de acordo com sua finalidade é crucial para o bom </a:t>
            </a:r>
            <a:r>
              <a:rPr lang="pt-BR" baseline="0" dirty="0" smtClean="0"/>
              <a:t>monitoramento </a:t>
            </a:r>
            <a:r>
              <a:rPr lang="pt-BR" baseline="0" dirty="0" smtClean="0"/>
              <a:t>de </a:t>
            </a:r>
            <a:r>
              <a:rPr lang="pt-BR" dirty="0" smtClean="0"/>
              <a:t>políticas. Conforme explicado no slide anterior, os resultados se referem ao que um</a:t>
            </a:r>
            <a:r>
              <a:rPr lang="pt-BR" baseline="0" dirty="0" smtClean="0"/>
              <a:t>a </a:t>
            </a:r>
            <a:r>
              <a:rPr lang="pt-BR" dirty="0" smtClean="0"/>
              <a:t>política produz diretamente com os insumos utilizados. Por outro lado, os resultados referem-se</a:t>
            </a:r>
            <a:r>
              <a:rPr lang="pt-BR" baseline="0" dirty="0" smtClean="0"/>
              <a:t> ao que se esperar </a:t>
            </a:r>
            <a:r>
              <a:rPr lang="pt-BR" dirty="0" smtClean="0"/>
              <a:t>alcançar com aqueles produtos.</a:t>
            </a:r>
          </a:p>
          <a:p>
            <a:endParaRPr lang="pt-BR" dirty="0" smtClean="0"/>
          </a:p>
          <a:p>
            <a:r>
              <a:rPr lang="pt-BR" dirty="0" smtClean="0"/>
              <a:t>Geralmente, </a:t>
            </a:r>
            <a:r>
              <a:rPr lang="pt-BR" dirty="0" smtClean="0"/>
              <a:t>a</a:t>
            </a:r>
            <a:r>
              <a:rPr lang="pt-BR" baseline="0" dirty="0" smtClean="0"/>
              <a:t> identificação </a:t>
            </a:r>
            <a:r>
              <a:rPr lang="pt-BR" dirty="0" smtClean="0"/>
              <a:t>dos</a:t>
            </a:r>
            <a:r>
              <a:rPr lang="pt-BR" baseline="0" dirty="0" smtClean="0"/>
              <a:t> </a:t>
            </a:r>
            <a:r>
              <a:rPr lang="pt-BR" dirty="0" smtClean="0"/>
              <a:t>produtos resultantes de </a:t>
            </a:r>
            <a:r>
              <a:rPr lang="pt-BR" dirty="0" smtClean="0"/>
              <a:t>uma </a:t>
            </a:r>
            <a:r>
              <a:rPr lang="pt-BR" dirty="0" smtClean="0"/>
              <a:t>política é feita de forma</a:t>
            </a:r>
            <a:r>
              <a:rPr lang="pt-BR" baseline="0" dirty="0" smtClean="0"/>
              <a:t> mais direta e objetiva</a:t>
            </a:r>
            <a:r>
              <a:rPr lang="pt-BR" dirty="0" smtClean="0"/>
              <a:t>, </a:t>
            </a:r>
            <a:r>
              <a:rPr lang="pt-BR" dirty="0" smtClean="0"/>
              <a:t>mas </a:t>
            </a:r>
            <a:r>
              <a:rPr lang="pt-BR" dirty="0" smtClean="0"/>
              <a:t>o que às</a:t>
            </a:r>
            <a:r>
              <a:rPr lang="pt-BR" baseline="0" dirty="0" smtClean="0"/>
              <a:t> vezes não é claro</a:t>
            </a:r>
            <a:r>
              <a:rPr lang="pt-BR" dirty="0" smtClean="0"/>
              <a:t> é exata </a:t>
            </a:r>
            <a:r>
              <a:rPr lang="pt-BR" dirty="0" smtClean="0"/>
              <a:t>a previsão</a:t>
            </a:r>
            <a:r>
              <a:rPr lang="pt-BR" baseline="0" dirty="0" smtClean="0"/>
              <a:t> de que os produtos levarão aos</a:t>
            </a:r>
            <a:r>
              <a:rPr lang="pt-BR" dirty="0" smtClean="0"/>
              <a:t> resultados esperados. Por exemplo, uma política que </a:t>
            </a:r>
            <a:r>
              <a:rPr lang="pt-BR" dirty="0" smtClean="0"/>
              <a:t>prevê</a:t>
            </a:r>
            <a:r>
              <a:rPr lang="pt-BR" baseline="0" dirty="0" smtClean="0"/>
              <a:t> a construção de</a:t>
            </a:r>
            <a:r>
              <a:rPr lang="pt-BR" dirty="0" smtClean="0"/>
              <a:t> novas </a:t>
            </a:r>
            <a:r>
              <a:rPr lang="pt-BR" dirty="0" smtClean="0"/>
              <a:t>escolas,</a:t>
            </a:r>
            <a:r>
              <a:rPr lang="pt-BR" baseline="0" dirty="0" smtClean="0"/>
              <a:t> se executada, vai</a:t>
            </a:r>
            <a:r>
              <a:rPr lang="pt-BR" dirty="0" smtClean="0"/>
              <a:t> garantir como</a:t>
            </a:r>
            <a:r>
              <a:rPr lang="pt-BR" baseline="0" dirty="0" smtClean="0"/>
              <a:t> produto</a:t>
            </a:r>
            <a:r>
              <a:rPr lang="pt-BR" dirty="0" smtClean="0"/>
              <a:t> novos edifícios escolares. Se houver alguma incerteza relacionada aos produtos, geralmente vai se referir</a:t>
            </a:r>
            <a:r>
              <a:rPr lang="pt-BR" baseline="0" dirty="0" smtClean="0"/>
              <a:t> </a:t>
            </a:r>
            <a:r>
              <a:rPr lang="pt-BR" dirty="0" smtClean="0"/>
              <a:t>à quantidade e à qualidade dos produtos (</a:t>
            </a:r>
            <a:r>
              <a:rPr lang="pt-BR" dirty="0" err="1" smtClean="0"/>
              <a:t>eg</a:t>
            </a:r>
            <a:r>
              <a:rPr lang="pt-BR" dirty="0" smtClean="0"/>
              <a:t>,</a:t>
            </a:r>
            <a:r>
              <a:rPr lang="pt-BR" baseline="0" dirty="0" smtClean="0"/>
              <a:t> se não houver especificação quanto à quantidade e qualidade)</a:t>
            </a:r>
            <a:r>
              <a:rPr lang="pt-BR" dirty="0" smtClean="0"/>
              <a:t>.</a:t>
            </a:r>
            <a:r>
              <a:rPr lang="pt-BR" baseline="0" dirty="0" smtClean="0"/>
              <a:t> </a:t>
            </a:r>
          </a:p>
          <a:p>
            <a:endParaRPr lang="pt-BR" baseline="0" dirty="0" smtClean="0"/>
          </a:p>
          <a:p>
            <a:r>
              <a:rPr lang="pt-BR" baseline="0" dirty="0" smtClean="0"/>
              <a:t>Por outro lado</a:t>
            </a:r>
            <a:r>
              <a:rPr lang="pt-BR" dirty="0" smtClean="0"/>
              <a:t>, não está claro se tal política terá como resultado o aumento do nível de aprendizagem dos alunos.</a:t>
            </a:r>
          </a:p>
          <a:p>
            <a:endParaRPr lang="pt-BR" dirty="0" smtClean="0"/>
          </a:p>
          <a:p>
            <a:r>
              <a:rPr lang="pt-BR" dirty="0" smtClean="0"/>
              <a:t>Uma auditoria</a:t>
            </a:r>
            <a:r>
              <a:rPr lang="pt-BR" baseline="0" dirty="0" smtClean="0"/>
              <a:t> </a:t>
            </a:r>
            <a:r>
              <a:rPr lang="pt-BR" dirty="0" smtClean="0"/>
              <a:t>de </a:t>
            </a:r>
            <a:r>
              <a:rPr lang="pt-BR" dirty="0" smtClean="0"/>
              <a:t>conformidade de uma política pública pode ser feito com indicadores de produtos (o número certo de escolas foi construído de acordo com</a:t>
            </a:r>
            <a:r>
              <a:rPr lang="pt-BR" baseline="0" dirty="0" smtClean="0"/>
              <a:t> a política analisada?</a:t>
            </a:r>
            <a:r>
              <a:rPr lang="pt-BR" dirty="0" smtClean="0"/>
              <a:t>), enquanto </a:t>
            </a:r>
            <a:r>
              <a:rPr lang="pt-BR" dirty="0" smtClean="0"/>
              <a:t>que uma auditoria/monitoramento </a:t>
            </a:r>
            <a:r>
              <a:rPr lang="pt-BR" dirty="0" smtClean="0"/>
              <a:t>do desempenho ou da eficácia requer indicadores de resultados, mesmo que sejam imperfeitos (qual a proporção de estudantes não concluiria</a:t>
            </a:r>
            <a:r>
              <a:rPr lang="pt-BR" baseline="0" dirty="0" smtClean="0"/>
              <a:t> o </a:t>
            </a:r>
            <a:r>
              <a:rPr lang="pt-BR" dirty="0" smtClean="0"/>
              <a:t>ensino médio se as novas escolas não tivessem sido construídas?)</a:t>
            </a:r>
          </a:p>
          <a:p>
            <a:endParaRPr lang="en-US" dirty="0" smtClean="0"/>
          </a:p>
        </p:txBody>
      </p:sp>
      <p:sp>
        <p:nvSpPr>
          <p:cNvPr id="4" name="Slide Number Placeholder 3"/>
          <p:cNvSpPr>
            <a:spLocks noGrp="1"/>
          </p:cNvSpPr>
          <p:nvPr>
            <p:ph type="sldNum" sz="quarter" idx="10"/>
          </p:nvPr>
        </p:nvSpPr>
        <p:spPr/>
        <p:txBody>
          <a:bodyPr/>
          <a:lstStyle/>
          <a:p>
            <a:fld id="{D56AFA76-AEEA-4929-A6CA-9AFFDD71C537}" type="slidenum">
              <a:rPr lang="en-GB" smtClean="0"/>
              <a:t>6</a:t>
            </a:fld>
            <a:endParaRPr lang="en-GB" dirty="0"/>
          </a:p>
        </p:txBody>
      </p:sp>
    </p:spTree>
    <p:extLst>
      <p:ext uri="{BB962C8B-B14F-4D97-AF65-F5344CB8AC3E}">
        <p14:creationId xmlns:p14="http://schemas.microsoft.com/office/powerpoint/2010/main" val="1447048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Os indicadores que monitoram políticas devem fornecer informações sobre a eficácia da política,</a:t>
            </a:r>
            <a:r>
              <a:rPr lang="pt-BR" baseline="0" dirty="0" smtClean="0"/>
              <a:t> que </a:t>
            </a:r>
            <a:r>
              <a:rPr lang="pt-BR" dirty="0" smtClean="0"/>
              <a:t>são indicadores de resultados. </a:t>
            </a:r>
          </a:p>
          <a:p>
            <a:endParaRPr lang="pt-BR" dirty="0" smtClean="0"/>
          </a:p>
          <a:p>
            <a:r>
              <a:rPr lang="pt-BR" dirty="0" smtClean="0"/>
              <a:t>Para avaliar a eficácia das políticas, são necessários critérios contra os quais julgá-las,</a:t>
            </a:r>
            <a:r>
              <a:rPr lang="pt-BR" baseline="0" dirty="0" smtClean="0"/>
              <a:t> que são os </a:t>
            </a:r>
            <a:r>
              <a:rPr lang="pt-BR" dirty="0" smtClean="0"/>
              <a:t>objetivos das políticas públicas. Os indicadores devem monitorar a eficácia das políticas na consecução de seus objetivos, ou seja, se as políticas estão atingindo</a:t>
            </a:r>
            <a:r>
              <a:rPr lang="pt-BR" baseline="0" dirty="0" smtClean="0"/>
              <a:t> o que se espera</a:t>
            </a:r>
            <a:r>
              <a:rPr lang="pt-BR" dirty="0" smtClean="0"/>
              <a:t>. Quanto mais explícitos os objetivos das políticas públicas, menos complexo é o desenvolvimento</a:t>
            </a:r>
            <a:r>
              <a:rPr lang="pt-BR" baseline="0" dirty="0" smtClean="0"/>
              <a:t> de </a:t>
            </a:r>
            <a:r>
              <a:rPr lang="pt-BR" dirty="0" smtClean="0"/>
              <a:t>indicadores de resultados apropriados.</a:t>
            </a:r>
          </a:p>
          <a:p>
            <a:endParaRPr lang="pt-BR" dirty="0" smtClean="0"/>
          </a:p>
          <a:p>
            <a:r>
              <a:rPr lang="pt-BR" dirty="0" smtClean="0"/>
              <a:t>Nem todos os objetivos políticos têm a mesma importância. Normalmente, eles podem ser ordenados de maneira lógica, onde um objetivo contribui para alcançar outro objetivo em um nível superior. </a:t>
            </a:r>
            <a:endParaRPr lang="pt-BR" dirty="0" smtClean="0"/>
          </a:p>
          <a:p>
            <a:endParaRPr lang="pt-BR" dirty="0" smtClean="0"/>
          </a:p>
          <a:p>
            <a:r>
              <a:rPr lang="pt-BR" dirty="0" smtClean="0"/>
              <a:t>Neste slide vocês podem ver um exemplo dessa ordem de objetivos de política. O objetivo geral é o aprimoramento do nível de educação geral da população. Existem muitas políticas diferentes que podem contribuir para alcançar esse objetivo. Entre eles está a estratégia de aumentar o número de estudantes com um diploma de ensino médio. Novamente, existem muitas políticas diferentes que contribuem para a proporção de estudantes com um diploma de ensino médio, como aumentar proporção</a:t>
            </a:r>
            <a:r>
              <a:rPr lang="pt-BR" baseline="0" dirty="0" smtClean="0"/>
              <a:t> de jovens</a:t>
            </a:r>
            <a:r>
              <a:rPr lang="pt-BR" dirty="0" smtClean="0"/>
              <a:t> matriculados no ensino médio. </a:t>
            </a:r>
          </a:p>
          <a:p>
            <a:endParaRPr lang="pt-BR" dirty="0" smtClean="0"/>
          </a:p>
          <a:p>
            <a:r>
              <a:rPr lang="pt-BR" dirty="0" smtClean="0"/>
              <a:t>Esta é uma imagem simplificada. Na prática, a relação entre diferentes objetivos políticos é bastante</a:t>
            </a:r>
            <a:r>
              <a:rPr lang="pt-BR" baseline="0" dirty="0" smtClean="0"/>
              <a:t> </a:t>
            </a:r>
            <a:r>
              <a:rPr lang="pt-BR" dirty="0" smtClean="0"/>
              <a:t>complexa. Assim como um objetivo de nível superior exige a contribuição de várias políticas de nível inferior, muitas vezes uma política de nível inferior contribui para alcançar vários objetivos de nível superior, que não só aquele.</a:t>
            </a:r>
          </a:p>
          <a:p>
            <a:endParaRPr lang="pt-BR" dirty="0" smtClean="0"/>
          </a:p>
          <a:p>
            <a:r>
              <a:rPr lang="pt-BR" dirty="0" smtClean="0"/>
              <a:t>Além disso, os objetivos das políticas no mesmo nível horizontal costumam ser complementares - um bom desempenho em uma dimensão melhora o desempenho em outra dimensão e vice-versa. Em alguns casos, os objetivos das políticas podem ser contrários - um bom desempenho em uma dimensão dificulta a obtenção de um bom desempenho em outra dimensão</a:t>
            </a:r>
            <a:r>
              <a:rPr lang="en-US" baseline="0" dirty="0" smtClean="0"/>
              <a:t> (</a:t>
            </a:r>
            <a:r>
              <a:rPr lang="en-US" baseline="0" dirty="0" err="1" smtClean="0"/>
              <a:t>por</a:t>
            </a:r>
            <a:r>
              <a:rPr lang="en-US" baseline="0" dirty="0" smtClean="0"/>
              <a:t> </a:t>
            </a:r>
            <a:r>
              <a:rPr lang="en-US" baseline="0" dirty="0" err="1" smtClean="0"/>
              <a:t>exemplo</a:t>
            </a:r>
            <a:r>
              <a:rPr lang="en-US" baseline="0" dirty="0" smtClean="0"/>
              <a:t>, e </a:t>
            </a:r>
            <a:r>
              <a:rPr lang="en-US" baseline="0" dirty="0" err="1" smtClean="0"/>
              <a:t>citando</a:t>
            </a:r>
            <a:r>
              <a:rPr lang="en-US" baseline="0" dirty="0" smtClean="0"/>
              <a:t> o </a:t>
            </a:r>
            <a:r>
              <a:rPr lang="en-US" baseline="0" dirty="0" err="1" smtClean="0"/>
              <a:t>caso</a:t>
            </a:r>
            <a:r>
              <a:rPr lang="en-US" baseline="0" dirty="0" smtClean="0"/>
              <a:t> da </a:t>
            </a:r>
            <a:r>
              <a:rPr lang="en-US" baseline="0" dirty="0" err="1" smtClean="0"/>
              <a:t>França</a:t>
            </a:r>
            <a:r>
              <a:rPr lang="en-US" baseline="0" dirty="0" smtClean="0"/>
              <a:t>, que é um </a:t>
            </a:r>
            <a:r>
              <a:rPr lang="en-US" baseline="0" dirty="0" err="1" smtClean="0"/>
              <a:t>país</a:t>
            </a:r>
            <a:r>
              <a:rPr lang="en-US" baseline="0" dirty="0" smtClean="0"/>
              <a:t> com </a:t>
            </a:r>
            <a:r>
              <a:rPr lang="en-US" baseline="0" dirty="0" err="1" smtClean="0"/>
              <a:t>diversas</a:t>
            </a:r>
            <a:r>
              <a:rPr lang="en-US" baseline="0" dirty="0" smtClean="0"/>
              <a:t> </a:t>
            </a:r>
            <a:r>
              <a:rPr lang="en-US" baseline="0" dirty="0" err="1" smtClean="0"/>
              <a:t>políticas</a:t>
            </a:r>
            <a:r>
              <a:rPr lang="en-US" baseline="0" dirty="0" smtClean="0"/>
              <a:t> </a:t>
            </a:r>
            <a:r>
              <a:rPr lang="en-US" baseline="0" dirty="0" err="1" smtClean="0"/>
              <a:t>públicas</a:t>
            </a:r>
            <a:r>
              <a:rPr lang="en-US" baseline="0" dirty="0" smtClean="0"/>
              <a:t> para </a:t>
            </a:r>
            <a:r>
              <a:rPr lang="en-US" baseline="0" dirty="0" err="1" smtClean="0"/>
              <a:t>aumento</a:t>
            </a:r>
            <a:r>
              <a:rPr lang="en-US" baseline="0" dirty="0" smtClean="0"/>
              <a:t>/</a:t>
            </a:r>
            <a:r>
              <a:rPr lang="en-US" baseline="0" dirty="0" err="1" smtClean="0"/>
              <a:t>manutenção</a:t>
            </a:r>
            <a:r>
              <a:rPr lang="en-US" baseline="0" dirty="0" smtClean="0"/>
              <a:t> da taxa de </a:t>
            </a:r>
            <a:r>
              <a:rPr lang="en-US" baseline="0" dirty="0" err="1" smtClean="0"/>
              <a:t>fertilidade</a:t>
            </a:r>
            <a:r>
              <a:rPr lang="en-US" baseline="0" dirty="0" smtClean="0"/>
              <a:t>, </a:t>
            </a:r>
            <a:r>
              <a:rPr lang="en-US" baseline="0" dirty="0" err="1" smtClean="0"/>
              <a:t>uma</a:t>
            </a:r>
            <a:r>
              <a:rPr lang="en-US" baseline="0" dirty="0" smtClean="0"/>
              <a:t> </a:t>
            </a:r>
            <a:r>
              <a:rPr lang="en-US" baseline="0" dirty="0" err="1" smtClean="0"/>
              <a:t>política</a:t>
            </a:r>
            <a:r>
              <a:rPr lang="en-US" baseline="0" dirty="0" smtClean="0"/>
              <a:t> </a:t>
            </a:r>
            <a:r>
              <a:rPr lang="en-US" baseline="0" dirty="0" err="1" smtClean="0"/>
              <a:t>pública</a:t>
            </a:r>
            <a:r>
              <a:rPr lang="en-US" baseline="0" dirty="0" smtClean="0"/>
              <a:t> que vise a </a:t>
            </a:r>
            <a:r>
              <a:rPr lang="en-US" baseline="0" dirty="0" err="1" smtClean="0"/>
              <a:t>maior</a:t>
            </a:r>
            <a:r>
              <a:rPr lang="en-US" baseline="0" dirty="0" smtClean="0"/>
              <a:t> </a:t>
            </a:r>
            <a:r>
              <a:rPr lang="en-US" baseline="0" dirty="0" err="1" smtClean="0"/>
              <a:t>inserção</a:t>
            </a:r>
            <a:r>
              <a:rPr lang="en-US" baseline="0" dirty="0" smtClean="0"/>
              <a:t> da </a:t>
            </a:r>
            <a:r>
              <a:rPr lang="en-US" baseline="0" dirty="0" err="1" smtClean="0"/>
              <a:t>mulher</a:t>
            </a:r>
            <a:r>
              <a:rPr lang="en-US" baseline="0" dirty="0" smtClean="0"/>
              <a:t> no Mercado de </a:t>
            </a:r>
            <a:r>
              <a:rPr lang="en-US" baseline="0" dirty="0" err="1" smtClean="0"/>
              <a:t>trabalho</a:t>
            </a:r>
            <a:r>
              <a:rPr lang="en-US" baseline="0" dirty="0" smtClean="0"/>
              <a:t>, </a:t>
            </a:r>
            <a:r>
              <a:rPr lang="en-US" baseline="0" dirty="0" err="1" smtClean="0"/>
              <a:t>ou</a:t>
            </a:r>
            <a:r>
              <a:rPr lang="en-US" baseline="0" dirty="0" smtClean="0"/>
              <a:t> a </a:t>
            </a:r>
            <a:r>
              <a:rPr lang="en-US" baseline="0" dirty="0" err="1" smtClean="0"/>
              <a:t>melhoria</a:t>
            </a:r>
            <a:r>
              <a:rPr lang="en-US" baseline="0" dirty="0" smtClean="0"/>
              <a:t> das </a:t>
            </a:r>
            <a:r>
              <a:rPr lang="en-US" baseline="0" dirty="0" err="1" smtClean="0"/>
              <a:t>condições</a:t>
            </a:r>
            <a:r>
              <a:rPr lang="en-US" baseline="0" dirty="0" smtClean="0"/>
              <a:t> de </a:t>
            </a:r>
            <a:r>
              <a:rPr lang="en-US" baseline="0" dirty="0" err="1" smtClean="0"/>
              <a:t>trabalho</a:t>
            </a:r>
            <a:r>
              <a:rPr lang="en-US" baseline="0" dirty="0" smtClean="0"/>
              <a:t> para as </a:t>
            </a:r>
            <a:r>
              <a:rPr lang="en-US" baseline="0" dirty="0" err="1" smtClean="0"/>
              <a:t>mulheres</a:t>
            </a:r>
            <a:r>
              <a:rPr lang="en-US" baseline="0" dirty="0" smtClean="0"/>
              <a:t>, </a:t>
            </a:r>
            <a:r>
              <a:rPr lang="en-US" baseline="0" dirty="0" err="1" smtClean="0"/>
              <a:t>essa</a:t>
            </a:r>
            <a:r>
              <a:rPr lang="en-US" baseline="0" dirty="0" smtClean="0"/>
              <a:t> </a:t>
            </a:r>
            <a:r>
              <a:rPr lang="en-US" baseline="0" dirty="0" err="1" smtClean="0"/>
              <a:t>política</a:t>
            </a:r>
            <a:r>
              <a:rPr lang="en-US" baseline="0" dirty="0" smtClean="0"/>
              <a:t> </a:t>
            </a:r>
            <a:r>
              <a:rPr lang="en-US" baseline="0" dirty="0" err="1" smtClean="0"/>
              <a:t>pode</a:t>
            </a:r>
            <a:r>
              <a:rPr lang="en-US" baseline="0" dirty="0" smtClean="0"/>
              <a:t> </a:t>
            </a:r>
            <a:r>
              <a:rPr lang="en-US" baseline="0" dirty="0" err="1" smtClean="0"/>
              <a:t>conflitar</a:t>
            </a:r>
            <a:r>
              <a:rPr lang="en-US" baseline="0" dirty="0" smtClean="0"/>
              <a:t> com </a:t>
            </a:r>
            <a:r>
              <a:rPr lang="en-US" baseline="0" dirty="0" err="1" smtClean="0"/>
              <a:t>os</a:t>
            </a:r>
            <a:r>
              <a:rPr lang="en-US" baseline="0" dirty="0" smtClean="0"/>
              <a:t> </a:t>
            </a:r>
            <a:r>
              <a:rPr lang="en-US" baseline="0" dirty="0" err="1" smtClean="0"/>
              <a:t>objetivos</a:t>
            </a:r>
            <a:r>
              <a:rPr lang="en-US" baseline="0" dirty="0" smtClean="0"/>
              <a:t> das </a:t>
            </a:r>
            <a:r>
              <a:rPr lang="en-US" baseline="0" dirty="0" err="1" smtClean="0"/>
              <a:t>políticas</a:t>
            </a:r>
            <a:r>
              <a:rPr lang="en-US" baseline="0" dirty="0" smtClean="0"/>
              <a:t> de </a:t>
            </a:r>
            <a:r>
              <a:rPr lang="en-US" baseline="0" dirty="0" err="1" smtClean="0"/>
              <a:t>aumento</a:t>
            </a:r>
            <a:r>
              <a:rPr lang="en-US" baseline="0" dirty="0" smtClean="0"/>
              <a:t> de </a:t>
            </a:r>
            <a:r>
              <a:rPr lang="en-US" baseline="0" dirty="0" err="1" smtClean="0"/>
              <a:t>fertilidade</a:t>
            </a:r>
            <a:r>
              <a:rPr lang="en-US" baseline="0" dirty="0" smtClean="0"/>
              <a:t>). </a:t>
            </a:r>
            <a:endParaRPr lang="en-US" dirty="0" smtClean="0"/>
          </a:p>
        </p:txBody>
      </p:sp>
      <p:sp>
        <p:nvSpPr>
          <p:cNvPr id="4" name="Slide Number Placeholder 3"/>
          <p:cNvSpPr>
            <a:spLocks noGrp="1"/>
          </p:cNvSpPr>
          <p:nvPr>
            <p:ph type="sldNum" sz="quarter" idx="10"/>
          </p:nvPr>
        </p:nvSpPr>
        <p:spPr/>
        <p:txBody>
          <a:bodyPr/>
          <a:lstStyle/>
          <a:p>
            <a:fld id="{D56AFA76-AEEA-4929-A6CA-9AFFDD71C537}" type="slidenum">
              <a:rPr lang="en-GB" smtClean="0"/>
              <a:t>7</a:t>
            </a:fld>
            <a:endParaRPr lang="en-GB" dirty="0"/>
          </a:p>
        </p:txBody>
      </p:sp>
    </p:spTree>
    <p:extLst>
      <p:ext uri="{BB962C8B-B14F-4D97-AF65-F5344CB8AC3E}">
        <p14:creationId xmlns:p14="http://schemas.microsoft.com/office/powerpoint/2010/main" val="3298494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pt-BR" dirty="0" smtClean="0"/>
              <a:t>Para</a:t>
            </a:r>
            <a:r>
              <a:rPr lang="pt-BR" baseline="0" dirty="0" smtClean="0"/>
              <a:t> a formulação de </a:t>
            </a:r>
            <a:r>
              <a:rPr lang="pt-BR" dirty="0" smtClean="0"/>
              <a:t>bons indicadores, existem algumas regras práticas importantes a serem observadas (clique</a:t>
            </a:r>
            <a:r>
              <a:rPr lang="pt-BR" dirty="0" smtClean="0"/>
              <a:t>):</a:t>
            </a:r>
          </a:p>
          <a:p>
            <a:pPr marL="0" indent="0">
              <a:buFont typeface="+mj-lt"/>
              <a:buNone/>
            </a:pPr>
            <a:endParaRPr lang="pt-BR" dirty="0" smtClean="0"/>
          </a:p>
          <a:p>
            <a:pPr marL="228600" indent="-228600">
              <a:buFont typeface="+mj-lt"/>
              <a:buAutoNum type="arabicParenR"/>
            </a:pPr>
            <a:r>
              <a:rPr lang="pt-BR" dirty="0" smtClean="0"/>
              <a:t>Os indicadores de produto e de resultados devem corresponder ao respectivo objetivo de</a:t>
            </a:r>
            <a:r>
              <a:rPr lang="pt-BR" baseline="0" dirty="0" smtClean="0"/>
              <a:t> uma política pública</a:t>
            </a:r>
            <a:r>
              <a:rPr lang="pt-BR" dirty="0" smtClean="0"/>
              <a:t>. Os resultados devem sempre ser medidos por indicadores de resultado e produtos por indicadores de produto. Embora isso pareça óbvio, um dos erros mais comuns na elaboração de indicadores é o uso de uma medida de produto para um indicador de resultado. (clique)</a:t>
            </a:r>
          </a:p>
          <a:p>
            <a:pPr marL="228600" indent="-228600">
              <a:buFont typeface="+mj-lt"/>
              <a:buAutoNum type="arabicParenR"/>
            </a:pPr>
            <a:endParaRPr lang="pt-BR" dirty="0" smtClean="0"/>
          </a:p>
          <a:p>
            <a:pPr marL="0" indent="0">
              <a:buFont typeface="+mj-lt"/>
              <a:buNone/>
            </a:pPr>
            <a:r>
              <a:rPr lang="pt-BR" dirty="0" smtClean="0"/>
              <a:t>2)</a:t>
            </a:r>
            <a:r>
              <a:rPr lang="pt-BR" baseline="0" dirty="0" smtClean="0"/>
              <a:t> </a:t>
            </a:r>
            <a:r>
              <a:rPr lang="pt-BR" dirty="0" smtClean="0"/>
              <a:t>Um indicador de resultado ideal captura a essência do objetivo da política, minimizando a influência de outros fatores. Em outras palavras, o indicador deve medir um resultado que se possa razoavelmente esperar que seja causado por uma política bem projetada. Como a maioria dos objetivos de políticas é complexa e geralmente apenas parcialmente quantificável, é normal que haja discrepâncias entre os resultados dos objetivos da política e os resultados medidos pelos indicadores. No entanto, se as diferenças se tornarem muito grandes, existe o risco de um indicador medir um resultado que não </a:t>
            </a:r>
            <a:r>
              <a:rPr lang="pt-BR" dirty="0" smtClean="0"/>
              <a:t>corresponde à </a:t>
            </a:r>
            <a:r>
              <a:rPr lang="pt-BR" dirty="0" smtClean="0"/>
              <a:t>política em questão. (clique)</a:t>
            </a:r>
          </a:p>
          <a:p>
            <a:pPr marL="0" indent="0">
              <a:buFont typeface="+mj-lt"/>
              <a:buNone/>
            </a:pPr>
            <a:endParaRPr lang="pt-BR" dirty="0" smtClean="0"/>
          </a:p>
          <a:p>
            <a:pPr marL="0" indent="0">
              <a:buFont typeface="+mj-lt"/>
              <a:buNone/>
            </a:pPr>
            <a:r>
              <a:rPr lang="pt-BR" dirty="0" smtClean="0"/>
              <a:t>3)</a:t>
            </a:r>
            <a:r>
              <a:rPr lang="pt-BR" baseline="0" dirty="0" smtClean="0"/>
              <a:t> Indicadores também tem como função central o</a:t>
            </a:r>
            <a:r>
              <a:rPr lang="pt-BR" dirty="0" smtClean="0"/>
              <a:t> monitoramento de uma política, ou situação, ao longo do tempo. A observação de um indicador </a:t>
            </a:r>
            <a:r>
              <a:rPr lang="pt-BR" dirty="0" smtClean="0"/>
              <a:t>num</a:t>
            </a:r>
            <a:r>
              <a:rPr lang="pt-BR" baseline="0" dirty="0" smtClean="0"/>
              <a:t> </a:t>
            </a:r>
            <a:r>
              <a:rPr lang="pt-BR" dirty="0" smtClean="0"/>
              <a:t>único </a:t>
            </a:r>
            <a:r>
              <a:rPr lang="pt-BR" dirty="0" smtClean="0"/>
              <a:t>período pode fornecer informações valiosas</a:t>
            </a:r>
            <a:r>
              <a:rPr lang="pt-BR" baseline="0" dirty="0" smtClean="0"/>
              <a:t> (e.g. o PIB do Brasil hoje),</a:t>
            </a:r>
            <a:r>
              <a:rPr lang="pt-BR" dirty="0" smtClean="0"/>
              <a:t> mas o potencial dos indicadores é realizado a partir da análise de como eles se desenvolvem ao longo do tempo (crescimento, diminuição do PIB). Para garantir que as leituras consecutivas de um indicador sejam comparáveis, mudanças na definição de indicadores devem ser evitadas sempre que possível. Os indicadores devem basear-se em dados disponíveis em intervalos regulares e precisam se referir a um resultado que permaneça relevante no futuro próximo. (clique)</a:t>
            </a:r>
          </a:p>
          <a:p>
            <a:pPr marL="0" indent="0">
              <a:buFont typeface="+mj-lt"/>
              <a:buNone/>
            </a:pPr>
            <a:endParaRPr lang="pt-BR" dirty="0" smtClean="0"/>
          </a:p>
          <a:p>
            <a:pPr marL="0" indent="0">
              <a:buFont typeface="+mj-lt"/>
              <a:buNone/>
            </a:pPr>
            <a:r>
              <a:rPr lang="pt-BR" dirty="0" smtClean="0"/>
              <a:t>4) Outra função essencial dos indicadores é fornecer </a:t>
            </a:r>
            <a:r>
              <a:rPr lang="pt-BR" dirty="0" smtClean="0"/>
              <a:t>reporte contínuo </a:t>
            </a:r>
            <a:r>
              <a:rPr lang="pt-BR" dirty="0" smtClean="0"/>
              <a:t>e em momento oportuno aos formuladores de políticas públicas. Ao julgar a qualidade dos </a:t>
            </a:r>
            <a:r>
              <a:rPr lang="pt-BR" dirty="0" smtClean="0"/>
              <a:t>indicadores, </a:t>
            </a:r>
            <a:r>
              <a:rPr lang="pt-BR" dirty="0" smtClean="0"/>
              <a:t>o </a:t>
            </a:r>
            <a:r>
              <a:rPr lang="pt-BR" dirty="0" smtClean="0"/>
              <a:t>momento que os</a:t>
            </a:r>
            <a:r>
              <a:rPr lang="pt-BR" baseline="0" dirty="0" smtClean="0"/>
              <a:t> dados</a:t>
            </a:r>
            <a:r>
              <a:rPr lang="pt-BR" dirty="0" smtClean="0"/>
              <a:t> se </a:t>
            </a:r>
            <a:r>
              <a:rPr lang="pt-BR" dirty="0" smtClean="0"/>
              <a:t>tornam disponíveis deve sempre ser considerada. Não existe uma regra universal que especifique qual intervalo de tempo é aceitável e qual é inaceitável. Depende do campo da política que um indicador monitora e pode variar dependendo da frequência com que as políticas precisam ser </a:t>
            </a:r>
            <a:r>
              <a:rPr lang="pt-BR" dirty="0" smtClean="0"/>
              <a:t>ajustadas.</a:t>
            </a:r>
            <a:r>
              <a:rPr lang="pt-BR" baseline="0" dirty="0" smtClean="0"/>
              <a:t> P</a:t>
            </a:r>
            <a:r>
              <a:rPr lang="pt-BR" dirty="0" smtClean="0"/>
              <a:t>or </a:t>
            </a:r>
            <a:r>
              <a:rPr lang="pt-BR" dirty="0" smtClean="0"/>
              <a:t>exemplo, os dados coletados pelo CENSO</a:t>
            </a:r>
            <a:r>
              <a:rPr lang="pt-BR" baseline="0" dirty="0" smtClean="0"/>
              <a:t>, que é coletado a cada 10 anos são muito valiosos, porém, para avaliar o desempenho de uma política no curto/médio prazo, podem não ser os mais adequados). (clique)</a:t>
            </a:r>
          </a:p>
          <a:p>
            <a:pPr marL="0" indent="0">
              <a:buFont typeface="+mj-lt"/>
              <a:buNone/>
            </a:pPr>
            <a:endParaRPr lang="pt-BR" baseline="0" dirty="0" smtClean="0"/>
          </a:p>
          <a:p>
            <a:pPr marL="0" indent="0">
              <a:buFont typeface="+mj-lt"/>
              <a:buNone/>
            </a:pPr>
            <a:r>
              <a:rPr lang="pt-BR" dirty="0" smtClean="0"/>
              <a:t>5) A normalização neste contexto refere-se à divisão da variável de resultado real por outra </a:t>
            </a:r>
            <a:r>
              <a:rPr lang="pt-BR" dirty="0" smtClean="0"/>
              <a:t>variável. </a:t>
            </a:r>
            <a:r>
              <a:rPr lang="pt-BR" dirty="0" smtClean="0"/>
              <a:t>Muitas vezes, é mais fácil entender a importância de um número se ele é expresso na forma normalizada. Adicionalmente, indicadores normalizados são mais adequados para comparações</a:t>
            </a:r>
            <a:r>
              <a:rPr lang="pt-BR" baseline="0" dirty="0" smtClean="0"/>
              <a:t> e </a:t>
            </a:r>
            <a:r>
              <a:rPr lang="pt-BR" dirty="0" smtClean="0"/>
              <a:t>são menos fortemente influenciados por desenvolvimentos contextuais que não estão relacionados à política monitorada pelo indicador. (clique)</a:t>
            </a:r>
          </a:p>
          <a:p>
            <a:pPr marL="0" indent="0">
              <a:buFont typeface="+mj-lt"/>
              <a:buNone/>
            </a:pPr>
            <a:endParaRPr lang="pt-BR" dirty="0" smtClean="0"/>
          </a:p>
          <a:p>
            <a:pPr marL="0" indent="0">
              <a:buFont typeface="+mj-lt"/>
              <a:buNone/>
            </a:pPr>
            <a:r>
              <a:rPr lang="pt-BR" dirty="0" smtClean="0"/>
              <a:t>6) A carga administrativa e os custos relacionados à coleta e processamento de dados podem ser significativos. Devem sempre ser mantidos o mais baixo possível e justificados pelo uso desejado do indicador. Sempre que possível, sem sacrificar a qualidade de um indicador, dados já existentes devem ser usadas. Se um indicador exigir nova coleta de dados, será necessário avaliar se o ganho de qualidade devido aos novos dados justifica os custos de coleta. </a:t>
            </a:r>
            <a:endParaRPr lang="en-GB" dirty="0"/>
          </a:p>
        </p:txBody>
      </p:sp>
      <p:sp>
        <p:nvSpPr>
          <p:cNvPr id="4" name="Slide Number Placeholder 3"/>
          <p:cNvSpPr>
            <a:spLocks noGrp="1"/>
          </p:cNvSpPr>
          <p:nvPr>
            <p:ph type="sldNum" sz="quarter" idx="10"/>
          </p:nvPr>
        </p:nvSpPr>
        <p:spPr/>
        <p:txBody>
          <a:bodyPr/>
          <a:lstStyle/>
          <a:p>
            <a:fld id="{D56AFA76-AEEA-4929-A6CA-9AFFDD71C537}" type="slidenum">
              <a:rPr lang="en-GB" smtClean="0"/>
              <a:t>8</a:t>
            </a:fld>
            <a:endParaRPr lang="en-GB" dirty="0"/>
          </a:p>
        </p:txBody>
      </p:sp>
    </p:spTree>
    <p:extLst>
      <p:ext uri="{BB962C8B-B14F-4D97-AF65-F5344CB8AC3E}">
        <p14:creationId xmlns:p14="http://schemas.microsoft.com/office/powerpoint/2010/main" val="1152580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É uma boa prática que cada indicador seja acompanhado de informações básicas que permitam sua interpretação apropriada. Essas informações devem especificar a unidade de </a:t>
            </a:r>
            <a:r>
              <a:rPr lang="pt-BR" dirty="0" smtClean="0"/>
              <a:t>medida,</a:t>
            </a:r>
            <a:r>
              <a:rPr lang="pt-BR" baseline="0" dirty="0" smtClean="0"/>
              <a:t> etc</a:t>
            </a:r>
            <a:r>
              <a:rPr lang="pt-BR" dirty="0" smtClean="0"/>
              <a:t>. </a:t>
            </a:r>
            <a:r>
              <a:rPr lang="pt-BR" dirty="0" smtClean="0"/>
              <a:t>Além dos aspectos técnicos, o objetivo da política relacionado ao indicador deve ser evidenciado, juntamente com uma breve explicação de por que o objetivo é importante. Em alguns casos, uma explicação de por que um indicador é uma boa medida para um objetivo pode ser útil para leitores que não estão familiarizados com o assunto.</a:t>
            </a:r>
            <a:endParaRPr lang="en-GB" dirty="0"/>
          </a:p>
        </p:txBody>
      </p:sp>
      <p:sp>
        <p:nvSpPr>
          <p:cNvPr id="4" name="Slide Number Placeholder 3"/>
          <p:cNvSpPr>
            <a:spLocks noGrp="1"/>
          </p:cNvSpPr>
          <p:nvPr>
            <p:ph type="sldNum" sz="quarter" idx="10"/>
          </p:nvPr>
        </p:nvSpPr>
        <p:spPr/>
        <p:txBody>
          <a:bodyPr/>
          <a:lstStyle/>
          <a:p>
            <a:fld id="{D56AFA76-AEEA-4929-A6CA-9AFFDD71C537}" type="slidenum">
              <a:rPr lang="en-GB" smtClean="0"/>
              <a:t>9</a:t>
            </a:fld>
            <a:endParaRPr lang="en-GB" dirty="0"/>
          </a:p>
        </p:txBody>
      </p:sp>
    </p:spTree>
    <p:extLst>
      <p:ext uri="{BB962C8B-B14F-4D97-AF65-F5344CB8AC3E}">
        <p14:creationId xmlns:p14="http://schemas.microsoft.com/office/powerpoint/2010/main" val="17837127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000" y="2628508"/>
            <a:ext cx="2628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8"/>
            <a:ext cx="2628000" cy="4229631"/>
          </a:xfrm>
          <a:prstGeom prst="rect">
            <a:avLst/>
          </a:prstGeom>
        </p:spPr>
      </p:pic>
      <p:sp>
        <p:nvSpPr>
          <p:cNvPr id="9" name="Subtitle 8"/>
          <p:cNvSpPr>
            <a:spLocks noGrp="1"/>
          </p:cNvSpPr>
          <p:nvPr>
            <p:ph type="subTitle" idx="1" hasCustomPrompt="1"/>
          </p:nvPr>
        </p:nvSpPr>
        <p:spPr>
          <a:xfrm>
            <a:off x="1368000" y="3805200"/>
            <a:ext cx="6300000" cy="352800"/>
          </a:xfrm>
        </p:spPr>
        <p:txBody>
          <a:bodyPr lIns="90000" rIns="90000">
            <a:spAutoFit/>
          </a:bodyPr>
          <a:lstStyle>
            <a:lvl1pPr marL="0" indent="0" algn="l">
              <a:lnSpc>
                <a:spcPts val="2000"/>
              </a:lnSpc>
              <a:spcBef>
                <a:spcPts val="0"/>
              </a:spcBef>
              <a:buNone/>
              <a:defRPr sz="1800" baseline="0">
                <a:solidFill>
                  <a:schemeClr val="bg1"/>
                </a:solidFill>
                <a:latin typeface="Calibri" panose="020F0502020204030204" pitchFamily="34" charset="0"/>
                <a:cs typeface="Calibri" panose="020F050202020403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Click to </a:t>
            </a:r>
            <a:r>
              <a:rPr kumimoji="0" lang="fr-FR" dirty="0" err="1" smtClean="0"/>
              <a:t>edit</a:t>
            </a:r>
            <a:r>
              <a:rPr kumimoji="0" lang="fr-FR" dirty="0" smtClean="0"/>
              <a:t> </a:t>
            </a:r>
            <a:r>
              <a:rPr kumimoji="0" lang="fr-FR" dirty="0" err="1" smtClean="0"/>
              <a:t>Subtitle</a:t>
            </a:r>
            <a:endParaRPr kumimoji="0" lang="en-US" dirty="0"/>
          </a:p>
        </p:txBody>
      </p:sp>
      <p:pic>
        <p:nvPicPr>
          <p:cNvPr id="37" name="Image 11"/>
          <p:cNvPicPr>
            <a:picLocks noChangeAspect="1"/>
          </p:cNvPicPr>
          <p:nvPr/>
        </p:nvPicPr>
        <p:blipFill>
          <a:blip r:embed="rId3" cstate="print"/>
          <a:stretch>
            <a:fillRect/>
          </a:stretch>
        </p:blipFill>
        <p:spPr>
          <a:xfrm>
            <a:off x="511200" y="432000"/>
            <a:ext cx="692307" cy="1440000"/>
          </a:xfrm>
          <a:prstGeom prst="rect">
            <a:avLst/>
          </a:prstGeom>
        </p:spPr>
      </p:pic>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000" y="6055200"/>
            <a:ext cx="1742400" cy="578821"/>
          </a:xfrm>
          <a:prstGeom prst="rect">
            <a:avLst/>
          </a:prstGeom>
        </p:spPr>
      </p:pic>
      <p:sp>
        <p:nvSpPr>
          <p:cNvPr id="16" name="Title 15"/>
          <p:cNvSpPr>
            <a:spLocks noGrp="1"/>
          </p:cNvSpPr>
          <p:nvPr>
            <p:ph type="title"/>
          </p:nvPr>
        </p:nvSpPr>
        <p:spPr>
          <a:xfrm>
            <a:off x="1347555" y="2655208"/>
            <a:ext cx="7416000" cy="1022400"/>
          </a:xfrm>
        </p:spPr>
        <p:txBody>
          <a:bodyPr/>
          <a:lstStyle>
            <a:lvl1pPr>
              <a:defRPr>
                <a:solidFill>
                  <a:schemeClr val="bg1"/>
                </a:solidFill>
              </a:defRPr>
            </a:lvl1pPr>
          </a:lstStyle>
          <a:p>
            <a:r>
              <a:rPr lang="en-US" smtClean="0"/>
              <a:t>Click to edit Master title style</a:t>
            </a:r>
            <a:endParaRPr lang="en-GB" dirty="0"/>
          </a:p>
        </p:txBody>
      </p:sp>
      <p:sp>
        <p:nvSpPr>
          <p:cNvPr id="20" name="Text Placeholder 19"/>
          <p:cNvSpPr>
            <a:spLocks noGrp="1"/>
          </p:cNvSpPr>
          <p:nvPr>
            <p:ph type="body" sz="quarter" idx="10" hasCustomPrompt="1"/>
          </p:nvPr>
        </p:nvSpPr>
        <p:spPr>
          <a:xfrm>
            <a:off x="251520" y="5646454"/>
            <a:ext cx="3455988" cy="1189038"/>
          </a:xfrm>
        </p:spPr>
        <p:txBody>
          <a:bodyPr>
            <a:normAutofit/>
          </a:bodyPr>
          <a:lstStyle>
            <a:lvl1pPr marL="0" indent="0">
              <a:spcBef>
                <a:spcPts val="0"/>
              </a:spcBef>
              <a:buNone/>
              <a:defRPr sz="1600">
                <a:solidFill>
                  <a:schemeClr val="bg1"/>
                </a:solidFill>
                <a:latin typeface="Calibri" panose="020F0502020204030204" pitchFamily="34" charset="0"/>
                <a:cs typeface="Calibri" panose="020F0502020204030204" pitchFamily="34" charset="0"/>
              </a:defRPr>
            </a:lvl1pPr>
          </a:lstStyle>
          <a:p>
            <a:pPr lvl="0"/>
            <a:r>
              <a:rPr lang="en-US" dirty="0" smtClean="0"/>
              <a:t>Name</a:t>
            </a:r>
          </a:p>
          <a:p>
            <a:pPr lvl="0"/>
            <a:r>
              <a:rPr lang="en-US" dirty="0" smtClean="0"/>
              <a:t>Title</a:t>
            </a:r>
          </a:p>
          <a:p>
            <a:pPr lvl="0"/>
            <a:r>
              <a:rPr lang="en-US" dirty="0" smtClean="0"/>
              <a:t>Public Sector Integrity Division OECD</a:t>
            </a:r>
          </a:p>
          <a:p>
            <a:pPr lvl="0"/>
            <a:r>
              <a:rPr lang="en-US" dirty="0" smtClean="0"/>
              <a:t>Event and Date</a:t>
            </a:r>
          </a:p>
          <a:p>
            <a:pPr lvl="0"/>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buClrTx/>
              <a:defRPr>
                <a:solidFill>
                  <a:schemeClr val="bg2">
                    <a:lumMod val="10000"/>
                  </a:schemeClr>
                </a:solidFill>
                <a:latin typeface="Calibri" panose="020F0502020204030204" pitchFamily="34" charset="0"/>
                <a:cs typeface="Calibri" panose="020F0502020204030204" pitchFamily="34" charset="0"/>
              </a:defRPr>
            </a:lvl1pPr>
            <a:lvl2pPr eaLnBrk="1" latinLnBrk="0" hangingPunct="1">
              <a:buClrTx/>
              <a:defRPr>
                <a:solidFill>
                  <a:schemeClr val="bg2">
                    <a:lumMod val="10000"/>
                  </a:schemeClr>
                </a:solidFill>
                <a:latin typeface="Calibri" panose="020F0502020204030204" pitchFamily="34" charset="0"/>
                <a:cs typeface="Calibri" panose="020F0502020204030204" pitchFamily="34" charset="0"/>
              </a:defRPr>
            </a:lvl2pPr>
            <a:lvl3pPr marL="1144800" indent="-230400" eaLnBrk="1" latinLnBrk="0" hangingPunct="1">
              <a:buClrTx/>
              <a:buFont typeface="Wingdings" panose="05000000000000000000" pitchFamily="2" charset="2"/>
              <a:buChar char="ü"/>
              <a:defRPr>
                <a:solidFill>
                  <a:schemeClr val="bg2">
                    <a:lumMod val="10000"/>
                  </a:schemeClr>
                </a:solidFill>
                <a:latin typeface="Calibri" panose="020F0502020204030204" pitchFamily="34" charset="0"/>
                <a:cs typeface="Calibri" panose="020F0502020204030204" pitchFamily="34" charset="0"/>
              </a:defRPr>
            </a:lvl3pPr>
            <a:lvl4pPr eaLnBrk="1" latinLnBrk="0" hangingPunct="1">
              <a:defRPr>
                <a:latin typeface="Calibri" panose="020F0502020204030204" pitchFamily="34" charset="0"/>
                <a:cs typeface="Calibri" panose="020F0502020204030204" pitchFamily="34" charset="0"/>
              </a:defRPr>
            </a:lvl4pPr>
            <a:lvl5pPr eaLnBrk="1" latinLnBrk="0" hangingPunct="1">
              <a:defRPr>
                <a:latin typeface="Calibri" panose="020F0502020204030204" pitchFamily="34" charset="0"/>
                <a:cs typeface="Calibri" panose="020F0502020204030204" pitchFamily="34" charset="0"/>
              </a:defRPr>
            </a:lvl5pPr>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p:txBody>
      </p:sp>
      <p:sp>
        <p:nvSpPr>
          <p:cNvPr id="11" name="Title Placeholder 1"/>
          <p:cNvSpPr>
            <a:spLocks noGrp="1"/>
          </p:cNvSpPr>
          <p:nvPr>
            <p:ph type="title" hasCustomPrompt="1"/>
          </p:nvPr>
        </p:nvSpPr>
        <p:spPr>
          <a:xfrm>
            <a:off x="1080000" y="237600"/>
            <a:ext cx="7416000" cy="1022400"/>
          </a:xfrm>
          <a:prstGeom prst="rect">
            <a:avLst/>
          </a:prstGeom>
        </p:spPr>
        <p:txBody>
          <a:bodyPr vert="horz" lIns="91440" tIns="45720" rIns="91440" bIns="45720" rtlCol="0" anchor="ctr">
            <a:noAutofit/>
          </a:bodyPr>
          <a:lstStyle>
            <a:lvl1pPr>
              <a:defRPr>
                <a:solidFill>
                  <a:schemeClr val="bg2">
                    <a:lumMod val="10000"/>
                  </a:schemeClr>
                </a:solidFill>
              </a:defRPr>
            </a:lvl1pPr>
          </a:lstStyle>
          <a:p>
            <a:r>
              <a:rPr lang="en-US" dirty="0" smtClean="0"/>
              <a:t>Click to edit Slide title</a:t>
            </a:r>
            <a:br>
              <a:rPr lang="en-US" dirty="0" smtClean="0"/>
            </a:br>
            <a:r>
              <a:rPr lang="en-US" dirty="0" smtClean="0"/>
              <a:t>Slide title can be extended to two lines</a:t>
            </a:r>
            <a:endParaRPr lang="en-US" dirty="0"/>
          </a:p>
        </p:txBody>
      </p:sp>
      <p:sp>
        <p:nvSpPr>
          <p:cNvPr id="2" name="Date Placeholder 1"/>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4239D20-BB19-43E7-B902-65A6680F60EC}"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Ref idx="1003">
        <a:schemeClr val="bg2"/>
      </p:bgRef>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8193600" y="5328000"/>
            <a:ext cx="950407" cy="1530000"/>
          </a:xfrm>
          <a:prstGeom prst="rect">
            <a:avLst/>
          </a:prstGeom>
        </p:spPr>
      </p:pic>
      <p:pic>
        <p:nvPicPr>
          <p:cNvPr id="8" name="Image 7"/>
          <p:cNvPicPr>
            <a:picLocks noChangeAspect="1"/>
          </p:cNvPicPr>
          <p:nvPr/>
        </p:nvPicPr>
        <p:blipFill>
          <a:blip r:embed="rId3" cstate="print"/>
          <a:stretch>
            <a:fillRect/>
          </a:stretch>
        </p:blipFill>
        <p:spPr>
          <a:xfrm>
            <a:off x="579600" y="468000"/>
            <a:ext cx="692308" cy="1440000"/>
          </a:xfrm>
          <a:prstGeom prst="rect">
            <a:avLst/>
          </a:prstGeom>
        </p:spPr>
      </p:pic>
      <p:sp>
        <p:nvSpPr>
          <p:cNvPr id="9" name="Title 1"/>
          <p:cNvSpPr>
            <a:spLocks noGrp="1"/>
          </p:cNvSpPr>
          <p:nvPr>
            <p:ph type="title" hasCustomPrompt="1"/>
          </p:nvPr>
        </p:nvSpPr>
        <p:spPr>
          <a:xfrm>
            <a:off x="1260000" y="2928144"/>
            <a:ext cx="6624000" cy="1041311"/>
          </a:xfrm>
        </p:spPr>
        <p:txBody>
          <a:bodyPr anchor="ctr" anchorCtr="0">
            <a:spAutoFit/>
          </a:bodyPr>
          <a:lstStyle>
            <a:lvl1pPr algn="ctr">
              <a:lnSpc>
                <a:spcPts val="3700"/>
              </a:lnSpc>
              <a:defRPr sz="3700" b="0" i="0" cap="all" baseline="0">
                <a:solidFill>
                  <a:schemeClr val="tx1"/>
                </a:solidFill>
              </a:defRPr>
            </a:lvl1pPr>
          </a:lstStyle>
          <a:p>
            <a:r>
              <a:rPr lang="en-US" dirty="0" smtClean="0"/>
              <a:t>Click to edit Section Header title</a:t>
            </a:r>
            <a:endParaRPr lang="en-US" dirty="0"/>
          </a:p>
        </p:txBody>
      </p:sp>
      <p:sp>
        <p:nvSpPr>
          <p:cNvPr id="12"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54239D20-BB19-43E7-B902-65A6680F60EC}" type="slidenum">
              <a:rPr lang="en-GB" smtClean="0"/>
              <a:t>‹#›</a:t>
            </a:fld>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End slide">
    <p:bg>
      <p:bgRef idx="1003">
        <a:schemeClr val="bg2"/>
      </p:bgRef>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8193600" y="5328000"/>
            <a:ext cx="950407" cy="1530000"/>
          </a:xfrm>
          <a:prstGeom prst="rect">
            <a:avLst/>
          </a:prstGeom>
        </p:spPr>
      </p:pic>
      <p:pic>
        <p:nvPicPr>
          <p:cNvPr id="8" name="Image 7"/>
          <p:cNvPicPr>
            <a:picLocks noChangeAspect="1"/>
          </p:cNvPicPr>
          <p:nvPr/>
        </p:nvPicPr>
        <p:blipFill>
          <a:blip r:embed="rId3" cstate="print"/>
          <a:stretch>
            <a:fillRect/>
          </a:stretch>
        </p:blipFill>
        <p:spPr>
          <a:xfrm>
            <a:off x="579600" y="468000"/>
            <a:ext cx="692308" cy="1440000"/>
          </a:xfrm>
          <a:prstGeom prst="rect">
            <a:avLst/>
          </a:prstGeom>
        </p:spPr>
      </p:pic>
      <p:sp>
        <p:nvSpPr>
          <p:cNvPr id="9" name="Title 1"/>
          <p:cNvSpPr>
            <a:spLocks noGrp="1"/>
          </p:cNvSpPr>
          <p:nvPr>
            <p:ph type="title" hasCustomPrompt="1"/>
          </p:nvPr>
        </p:nvSpPr>
        <p:spPr>
          <a:xfrm>
            <a:off x="1260000" y="3165388"/>
            <a:ext cx="6624000" cy="566822"/>
          </a:xfrm>
        </p:spPr>
        <p:txBody>
          <a:bodyPr anchor="ctr" anchorCtr="0">
            <a:spAutoFit/>
          </a:bodyPr>
          <a:lstStyle>
            <a:lvl1pPr algn="ctr">
              <a:lnSpc>
                <a:spcPts val="3700"/>
              </a:lnSpc>
              <a:defRPr sz="3700" b="0" i="0" cap="all" baseline="0">
                <a:solidFill>
                  <a:schemeClr val="tx1"/>
                </a:solidFill>
              </a:defRPr>
            </a:lvl1pPr>
          </a:lstStyle>
          <a:p>
            <a:r>
              <a:rPr lang="en-US" dirty="0" smtClean="0"/>
              <a:t>Thank You</a:t>
            </a:r>
            <a:endParaRPr lang="en-US" dirty="0"/>
          </a:p>
        </p:txBody>
      </p:sp>
      <p:sp>
        <p:nvSpPr>
          <p:cNvPr id="11"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dirty="0"/>
          </a:p>
        </p:txBody>
      </p:sp>
      <p:sp>
        <p:nvSpPr>
          <p:cNvPr id="12"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54239D20-BB19-43E7-B902-65A6680F60EC}" type="slidenum">
              <a:rPr lang="en-GB" smtClean="0"/>
              <a:t>‹#›</a:t>
            </a:fld>
            <a:endParaRPr lang="en-GB" dirty="0"/>
          </a:p>
        </p:txBody>
      </p:sp>
    </p:spTree>
    <p:extLst>
      <p:ext uri="{BB962C8B-B14F-4D97-AF65-F5344CB8AC3E}">
        <p14:creationId xmlns:p14="http://schemas.microsoft.com/office/powerpoint/2010/main" val="2255204078"/>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271E220-BB85-4DCA-BFF3-3D04F331CA74}" type="datetimeFigureOut">
              <a:rPr lang="en-GB" smtClean="0"/>
              <a:t>23/04/2020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7AED5-02C3-48F4-9EB5-D8CE06403FE6}" type="slidenum">
              <a:rPr lang="en-GB" smtClean="0"/>
              <a:t>‹#›</a:t>
            </a:fld>
            <a:endParaRPr lang="en-GB"/>
          </a:p>
        </p:txBody>
      </p:sp>
    </p:spTree>
    <p:extLst>
      <p:ext uri="{BB962C8B-B14F-4D97-AF65-F5344CB8AC3E}">
        <p14:creationId xmlns:p14="http://schemas.microsoft.com/office/powerpoint/2010/main" val="3157311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000" y="2628510"/>
            <a:ext cx="2628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10"/>
            <a:ext cx="2628000" cy="4229631"/>
          </a:xfrm>
          <a:prstGeom prst="rect">
            <a:avLst/>
          </a:prstGeom>
        </p:spPr>
      </p:pic>
      <p:sp>
        <p:nvSpPr>
          <p:cNvPr id="8" name="Title 7"/>
          <p:cNvSpPr>
            <a:spLocks noGrp="1"/>
          </p:cNvSpPr>
          <p:nvPr>
            <p:ph type="ctrTitle" hasCustomPrompt="1"/>
          </p:nvPr>
        </p:nvSpPr>
        <p:spPr>
          <a:xfrm>
            <a:off x="1368000" y="2783233"/>
            <a:ext cx="6300000" cy="964367"/>
          </a:xfrm>
          <a:prstGeom prst="rect">
            <a:avLst/>
          </a:prstGeom>
        </p:spPr>
        <p:txBody>
          <a:bodyPr lIns="90000" rIns="90000" anchor="b">
            <a:spAutoFit/>
          </a:bodyPr>
          <a:lstStyle>
            <a:lvl1pPr>
              <a:lnSpc>
                <a:spcPts val="3375"/>
              </a:lnSpc>
              <a:defRPr sz="3375" cap="all" baseline="0">
                <a:solidFill>
                  <a:schemeClr val="bg1"/>
                </a:solidFill>
              </a:defRPr>
            </a:lvl1pPr>
          </a:lstStyle>
          <a:p>
            <a:r>
              <a:rPr kumimoji="0" lang="en-US" dirty="0" smtClean="0"/>
              <a:t>Click to edit Presentation title</a:t>
            </a:r>
            <a:endParaRPr kumimoji="0" lang="en-US" dirty="0"/>
          </a:p>
        </p:txBody>
      </p:sp>
      <p:sp>
        <p:nvSpPr>
          <p:cNvPr id="9" name="Subtitle 8"/>
          <p:cNvSpPr>
            <a:spLocks noGrp="1"/>
          </p:cNvSpPr>
          <p:nvPr>
            <p:ph type="subTitle" idx="1" hasCustomPrompt="1"/>
          </p:nvPr>
        </p:nvSpPr>
        <p:spPr>
          <a:xfrm>
            <a:off x="1368000" y="3805200"/>
            <a:ext cx="6300000" cy="284693"/>
          </a:xfrm>
        </p:spPr>
        <p:txBody>
          <a:bodyPr lIns="90000" rIns="90000">
            <a:spAutoFit/>
          </a:bodyPr>
          <a:lstStyle>
            <a:lvl1pPr marL="0" indent="0" algn="l">
              <a:lnSpc>
                <a:spcPts val="1500"/>
              </a:lnSpc>
              <a:spcBef>
                <a:spcPts val="0"/>
              </a:spcBef>
              <a:buNone/>
              <a:defRPr sz="1350" baseline="0">
                <a:solidFill>
                  <a:schemeClr val="bg1"/>
                </a:solidFill>
                <a:latin typeface="+mj-lt"/>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fr-FR" dirty="0" smtClean="0"/>
              <a:t>Click to </a:t>
            </a:r>
            <a:r>
              <a:rPr kumimoji="0" lang="fr-FR" dirty="0" err="1" smtClean="0"/>
              <a:t>edit</a:t>
            </a:r>
            <a:r>
              <a:rPr kumimoji="0" lang="fr-FR" dirty="0" smtClean="0"/>
              <a:t> </a:t>
            </a:r>
            <a:r>
              <a:rPr kumimoji="0" lang="fr-FR" dirty="0" err="1" smtClean="0"/>
              <a:t>Subtitle</a:t>
            </a:r>
            <a:endParaRPr kumimoji="0" lang="en-US" dirty="0"/>
          </a:p>
        </p:txBody>
      </p:sp>
      <p:pic>
        <p:nvPicPr>
          <p:cNvPr id="37" name="Image 11"/>
          <p:cNvPicPr>
            <a:picLocks noChangeAspect="1"/>
          </p:cNvPicPr>
          <p:nvPr/>
        </p:nvPicPr>
        <p:blipFill>
          <a:blip r:embed="rId3" cstate="print"/>
          <a:stretch>
            <a:fillRect/>
          </a:stretch>
        </p:blipFill>
        <p:spPr>
          <a:xfrm>
            <a:off x="511201" y="432000"/>
            <a:ext cx="692307" cy="1440000"/>
          </a:xfrm>
          <a:prstGeom prst="rect">
            <a:avLst/>
          </a:prstGeom>
        </p:spPr>
      </p:pic>
      <p:sp>
        <p:nvSpPr>
          <p:cNvPr id="12"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750" baseline="0">
                <a:solidFill>
                  <a:schemeClr val="bg1"/>
                </a:solidFill>
                <a:latin typeface="Arial"/>
              </a:defRPr>
            </a:lvl1pPr>
          </a:lstStyle>
          <a:p>
            <a:fld id="{F97B2D0C-121C-4CD9-833B-00C830E3A754}" type="datetimeFigureOut">
              <a:rPr lang="en-GB" smtClean="0"/>
              <a:t>23/04/2020</a:t>
            </a:fld>
            <a:endParaRPr lang="en-GB"/>
          </a:p>
        </p:txBody>
      </p:sp>
      <p:sp>
        <p:nvSpPr>
          <p:cNvPr id="13"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750" kern="1200" baseline="0">
                <a:solidFill>
                  <a:schemeClr val="bg1"/>
                </a:solidFill>
                <a:latin typeface="Arial"/>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000" y="6055202"/>
            <a:ext cx="1742400" cy="578821"/>
          </a:xfrm>
          <a:prstGeom prst="rect">
            <a:avLst/>
          </a:prstGeom>
        </p:spPr>
      </p:pic>
    </p:spTree>
    <p:extLst>
      <p:ext uri="{BB962C8B-B14F-4D97-AF65-F5344CB8AC3E}">
        <p14:creationId xmlns:p14="http://schemas.microsoft.com/office/powerpoint/2010/main" val="366949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93600" y="5328184"/>
            <a:ext cx="950407" cy="1529631"/>
          </a:xfrm>
          <a:prstGeom prst="rect">
            <a:avLst/>
          </a:prstGeom>
        </p:spPr>
      </p:pic>
      <p:sp>
        <p:nvSpPr>
          <p:cNvPr id="21" name="Rectangle 20"/>
          <p:cNvSpPr/>
          <p:nvPr/>
        </p:nvSpPr>
        <p:spPr bwMode="auto">
          <a:xfrm>
            <a:off x="504000" y="1306800"/>
            <a:ext cx="8154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Helvetica 65 Medium" pitchFamily="34" charset="0"/>
            </a:endParaRPr>
          </a:p>
        </p:txBody>
      </p:sp>
      <p:pic>
        <p:nvPicPr>
          <p:cNvPr id="24" name="Image 7"/>
          <p:cNvPicPr>
            <a:picLocks noChangeAspect="1"/>
          </p:cNvPicPr>
          <p:nvPr/>
        </p:nvPicPr>
        <p:blipFill>
          <a:blip r:embed="rId9" cstate="print"/>
          <a:stretch>
            <a:fillRect/>
          </a:stretch>
        </p:blipFill>
        <p:spPr>
          <a:xfrm>
            <a:off x="500400" y="288000"/>
            <a:ext cx="458653" cy="954000"/>
          </a:xfrm>
          <a:prstGeom prst="rect">
            <a:avLst/>
          </a:prstGeom>
        </p:spPr>
      </p:pic>
      <p:sp>
        <p:nvSpPr>
          <p:cNvPr id="13" name="Text Placeholder 12"/>
          <p:cNvSpPr>
            <a:spLocks noGrp="1"/>
          </p:cNvSpPr>
          <p:nvPr>
            <p:ph type="body" idx="1"/>
          </p:nvPr>
        </p:nvSpPr>
        <p:spPr>
          <a:xfrm>
            <a:off x="468000" y="1602000"/>
            <a:ext cx="8218800" cy="4525200"/>
          </a:xfrm>
          <a:prstGeom prst="rect">
            <a:avLst/>
          </a:prstGeom>
        </p:spPr>
        <p:txBody>
          <a:bodyPr vert="horz">
            <a:normAutofit/>
          </a:bodyPr>
          <a:lstStyle/>
          <a:p>
            <a:pPr lvl="0" eaLnBrk="1" latinLnBrk="0" hangingPunct="1"/>
            <a:r>
              <a:rPr kumimoji="0" lang="en-US" dirty="0" smtClean="0"/>
              <a:t>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5" name="Title Placeholder 1"/>
          <p:cNvSpPr>
            <a:spLocks noGrp="1"/>
          </p:cNvSpPr>
          <p:nvPr>
            <p:ph type="title"/>
          </p:nvPr>
        </p:nvSpPr>
        <p:spPr>
          <a:xfrm>
            <a:off x="1080000" y="237600"/>
            <a:ext cx="7416000" cy="1022400"/>
          </a:xfrm>
          <a:prstGeom prst="rect">
            <a:avLst/>
          </a:prstGeom>
        </p:spPr>
        <p:txBody>
          <a:bodyPr vert="horz" lIns="91440" tIns="45720" rIns="91440" bIns="45720" rtlCol="0" anchor="ctr">
            <a:noAutofit/>
          </a:bodyPr>
          <a:lstStyle/>
          <a:p>
            <a:r>
              <a:rPr lang="en-US" dirty="0" smtClean="0"/>
              <a:t>Click to edit Slide title</a:t>
            </a:r>
            <a:br>
              <a:rPr lang="en-US" dirty="0" smtClean="0"/>
            </a:br>
            <a:r>
              <a:rPr lang="en-US" dirty="0" smtClean="0"/>
              <a:t>Slide title can be extended to two lines</a:t>
            </a:r>
            <a:endParaRPr lang="en-US" dirty="0"/>
          </a:p>
        </p:txBody>
      </p:sp>
      <p:sp>
        <p:nvSpPr>
          <p:cNvPr id="26"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endParaRPr lang="en-GB" dirty="0"/>
          </a:p>
        </p:txBody>
      </p:sp>
      <p:sp>
        <p:nvSpPr>
          <p:cNvPr id="27"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dirty="0"/>
          </a:p>
        </p:txBody>
      </p:sp>
      <p:sp>
        <p:nvSpPr>
          <p:cNvPr id="41"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54239D20-BB19-43E7-B902-65A6680F60EC}"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70" r:id="rId4"/>
    <p:sldLayoutId id="2147483672" r:id="rId5"/>
    <p:sldLayoutId id="2147483673" r:id="rId6"/>
  </p:sldLayoutIdLst>
  <p:hf hdr="0" ftr="0" dt="0"/>
  <p:txStyles>
    <p:titleStyle>
      <a:lvl1pPr algn="l" rtl="0" eaLnBrk="1" latinLnBrk="0" hangingPunct="1">
        <a:spcBef>
          <a:spcPct val="0"/>
        </a:spcBef>
        <a:buNone/>
        <a:defRPr kumimoji="0" sz="3200" kern="1200">
          <a:solidFill>
            <a:schemeClr val="bg2">
              <a:lumMod val="10000"/>
            </a:schemeClr>
          </a:solidFill>
          <a:latin typeface="Calibri" panose="020F0502020204030204" pitchFamily="34" charset="0"/>
          <a:ea typeface="+mj-ea"/>
          <a:cs typeface="Calibri" panose="020F0502020204030204" pitchFamily="34" charset="0"/>
        </a:defRPr>
      </a:lvl1pPr>
    </p:titleStyle>
    <p:bodyStyle>
      <a:lvl1pPr marL="342000" indent="-342000" algn="l" rtl="0" eaLnBrk="1" latinLnBrk="0" hangingPunct="1">
        <a:spcBef>
          <a:spcPts val="768"/>
        </a:spcBef>
        <a:buClrTx/>
        <a:buFont typeface="Arial" pitchFamily="34" charset="0"/>
        <a:buChar char="•"/>
        <a:defRPr kumimoji="0" sz="3200" kern="1200">
          <a:solidFill>
            <a:schemeClr val="bg2">
              <a:lumMod val="10000"/>
            </a:schemeClr>
          </a:solidFill>
          <a:latin typeface="Calibri" panose="020F0502020204030204" pitchFamily="34" charset="0"/>
          <a:ea typeface="+mn-ea"/>
          <a:cs typeface="Calibri" panose="020F0502020204030204" pitchFamily="34" charset="0"/>
        </a:defRPr>
      </a:lvl1pPr>
      <a:lvl2pPr marL="741600" indent="-284400" algn="l" rtl="0" eaLnBrk="1" latinLnBrk="0" hangingPunct="1">
        <a:spcBef>
          <a:spcPts val="672"/>
        </a:spcBef>
        <a:buClrTx/>
        <a:buFont typeface="Arial" pitchFamily="34" charset="0"/>
        <a:buChar char="–"/>
        <a:defRPr kumimoji="0" sz="2800" kern="1200">
          <a:solidFill>
            <a:schemeClr val="bg2">
              <a:lumMod val="10000"/>
            </a:schemeClr>
          </a:solidFill>
          <a:latin typeface="Calibri" panose="020F0502020204030204" pitchFamily="34" charset="0"/>
          <a:ea typeface="+mn-ea"/>
          <a:cs typeface="Calibri" panose="020F0502020204030204" pitchFamily="34" charset="0"/>
        </a:defRPr>
      </a:lvl2pPr>
      <a:lvl3pPr marL="1144800" indent="-230400" algn="l" rtl="0" eaLnBrk="1" latinLnBrk="0" hangingPunct="1">
        <a:spcBef>
          <a:spcPts val="576"/>
        </a:spcBef>
        <a:buClrTx/>
        <a:buFont typeface="Arial" pitchFamily="34" charset="0"/>
        <a:buChar char="•"/>
        <a:defRPr kumimoji="0" sz="2400" kern="1200">
          <a:solidFill>
            <a:schemeClr val="bg2">
              <a:lumMod val="10000"/>
            </a:schemeClr>
          </a:solidFill>
          <a:latin typeface="Calibri" panose="020F0502020204030204" pitchFamily="34" charset="0"/>
          <a:ea typeface="+mn-ea"/>
          <a:cs typeface="Calibri" panose="020F0502020204030204" pitchFamily="34" charset="0"/>
        </a:defRPr>
      </a:lvl3pPr>
      <a:lvl4pPr marL="1602000" indent="-230400" algn="l" rtl="0" eaLnBrk="1" latinLnBrk="0" hangingPunct="1">
        <a:spcBef>
          <a:spcPts val="480"/>
        </a:spcBef>
        <a:buClrTx/>
        <a:buFont typeface="Arial" pitchFamily="34" charset="0"/>
        <a:buChar char="–"/>
        <a:defRPr kumimoji="0" sz="2000" kern="1200">
          <a:solidFill>
            <a:schemeClr val="bg2">
              <a:lumMod val="10000"/>
            </a:schemeClr>
          </a:solidFill>
          <a:latin typeface="Calibri" panose="020F0502020204030204" pitchFamily="34" charset="0"/>
          <a:ea typeface="+mn-ea"/>
          <a:cs typeface="Calibri" panose="020F0502020204030204" pitchFamily="34" charset="0"/>
        </a:defRPr>
      </a:lvl4pPr>
      <a:lvl5pPr marL="2059200" indent="-230400" algn="l" rtl="0" eaLnBrk="1" latinLnBrk="0" hangingPunct="1">
        <a:spcBef>
          <a:spcPts val="480"/>
        </a:spcBef>
        <a:buClrTx/>
        <a:buFont typeface="Arial" pitchFamily="34" charset="0"/>
        <a:buChar char="»"/>
        <a:defRPr kumimoji="0" sz="2000" kern="1200">
          <a:solidFill>
            <a:schemeClr val="bg2">
              <a:lumMod val="10000"/>
            </a:schemeClr>
          </a:solidFill>
          <a:latin typeface="Calibri" panose="020F0502020204030204" pitchFamily="34" charset="0"/>
          <a:ea typeface="+mn-ea"/>
          <a:cs typeface="Calibri" panose="020F050202020403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normAutofit/>
          </a:bodyPr>
          <a:lstStyle/>
          <a:p>
            <a:r>
              <a:rPr lang="en-GB" dirty="0" smtClean="0">
                <a:latin typeface="Helvetica" panose="020B0604020202020204" pitchFamily="34" charset="0"/>
                <a:cs typeface="Helvetica" panose="020B0604020202020204" pitchFamily="34" charset="0"/>
              </a:rPr>
              <a:t>Ina de Haan</a:t>
            </a:r>
          </a:p>
          <a:p>
            <a:r>
              <a:rPr lang="en-GB" dirty="0" smtClean="0">
                <a:latin typeface="Helvetica" panose="020B0604020202020204" pitchFamily="34" charset="0"/>
                <a:cs typeface="Helvetica" panose="020B0604020202020204" pitchFamily="34" charset="0"/>
              </a:rPr>
              <a:t>Estela Souto</a:t>
            </a:r>
            <a:endParaRPr lang="en-GB" dirty="0">
              <a:latin typeface="Helvetica" panose="020B0604020202020204" pitchFamily="34" charset="0"/>
              <a:cs typeface="Helvetica" panose="020B0604020202020204" pitchFamily="34" charset="0"/>
            </a:endParaRPr>
          </a:p>
        </p:txBody>
      </p:sp>
      <p:sp>
        <p:nvSpPr>
          <p:cNvPr id="5" name="Subtitle 4"/>
          <p:cNvSpPr>
            <a:spLocks noGrp="1"/>
          </p:cNvSpPr>
          <p:nvPr>
            <p:ph type="subTitle" idx="1"/>
          </p:nvPr>
        </p:nvSpPr>
        <p:spPr>
          <a:xfrm>
            <a:off x="1316022" y="3933056"/>
            <a:ext cx="6984432" cy="348813"/>
          </a:xfrm>
        </p:spPr>
        <p:txBody>
          <a:bodyPr/>
          <a:lstStyle/>
          <a:p>
            <a:r>
              <a:rPr lang="en-GB" dirty="0" smtClean="0"/>
              <a:t>23 de </a:t>
            </a:r>
            <a:r>
              <a:rPr lang="en-GB" dirty="0" err="1" smtClean="0"/>
              <a:t>abril</a:t>
            </a:r>
            <a:r>
              <a:rPr lang="en-GB" dirty="0" smtClean="0"/>
              <a:t> de 2020</a:t>
            </a:r>
            <a:endParaRPr lang="en-GB" dirty="0"/>
          </a:p>
        </p:txBody>
      </p:sp>
      <p:sp>
        <p:nvSpPr>
          <p:cNvPr id="6" name="Title 5"/>
          <p:cNvSpPr>
            <a:spLocks noGrp="1"/>
          </p:cNvSpPr>
          <p:nvPr>
            <p:ph type="title"/>
          </p:nvPr>
        </p:nvSpPr>
        <p:spPr>
          <a:xfrm>
            <a:off x="1100238" y="2568471"/>
            <a:ext cx="7416000" cy="1022400"/>
          </a:xfrm>
        </p:spPr>
        <p:txBody>
          <a:bodyPr/>
          <a:lstStyle/>
          <a:p>
            <a:pPr algn="ctr"/>
            <a:r>
              <a:rPr lang="en-GB" dirty="0" smtClean="0">
                <a:latin typeface="+mj-lt"/>
              </a:rPr>
              <a:t>INDICADORES PARA MONITORAMENTO E AVALIAÇÃO DE POLÍTICAS PÚBLICAS</a:t>
            </a:r>
            <a:endParaRPr lang="en-GB" sz="2800" dirty="0">
              <a:latin typeface="+mj-lt"/>
            </a:endParaRPr>
          </a:p>
        </p:txBody>
      </p:sp>
    </p:spTree>
    <p:extLst>
      <p:ext uri="{BB962C8B-B14F-4D97-AF65-F5344CB8AC3E}">
        <p14:creationId xmlns:p14="http://schemas.microsoft.com/office/powerpoint/2010/main" val="2015176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indent="-514350">
              <a:buFont typeface="+mj-lt"/>
              <a:buAutoNum type="arabicPeriod"/>
            </a:pPr>
            <a:r>
              <a:rPr lang="en-GB" dirty="0" err="1" smtClean="0">
                <a:latin typeface="+mj-lt"/>
              </a:rPr>
              <a:t>Modelo</a:t>
            </a:r>
            <a:r>
              <a:rPr lang="en-GB" dirty="0" smtClean="0">
                <a:latin typeface="+mj-lt"/>
              </a:rPr>
              <a:t> </a:t>
            </a:r>
            <a:r>
              <a:rPr lang="en-GB" dirty="0" err="1" smtClean="0">
                <a:latin typeface="+mj-lt"/>
              </a:rPr>
              <a:t>lógico</a:t>
            </a:r>
            <a:endParaRPr lang="en-GB" dirty="0" smtClean="0">
              <a:latin typeface="+mj-lt"/>
            </a:endParaRPr>
          </a:p>
          <a:p>
            <a:pPr marL="514350" indent="-514350">
              <a:buFont typeface="+mj-lt"/>
              <a:buAutoNum type="arabicPeriod"/>
            </a:pPr>
            <a:r>
              <a:rPr lang="en-GB" dirty="0" err="1" smtClean="0">
                <a:latin typeface="+mj-lt"/>
              </a:rPr>
              <a:t>Indicadores</a:t>
            </a:r>
            <a:r>
              <a:rPr lang="en-GB" dirty="0" smtClean="0">
                <a:latin typeface="+mj-lt"/>
              </a:rPr>
              <a:t> de </a:t>
            </a:r>
            <a:r>
              <a:rPr lang="en-GB" i="1" dirty="0" smtClean="0">
                <a:latin typeface="+mj-lt"/>
              </a:rPr>
              <a:t>scoreboard (</a:t>
            </a:r>
            <a:r>
              <a:rPr lang="en-GB" i="1" dirty="0" err="1" smtClean="0">
                <a:latin typeface="+mj-lt"/>
              </a:rPr>
              <a:t>Painel</a:t>
            </a:r>
            <a:r>
              <a:rPr lang="en-GB" i="1" dirty="0" smtClean="0">
                <a:latin typeface="+mj-lt"/>
              </a:rPr>
              <a:t> </a:t>
            </a:r>
            <a:r>
              <a:rPr lang="en-GB" i="1" dirty="0" smtClean="0">
                <a:latin typeface="+mj-lt"/>
              </a:rPr>
              <a:t>de </a:t>
            </a:r>
            <a:r>
              <a:rPr lang="en-GB" i="1" dirty="0" err="1" smtClean="0">
                <a:latin typeface="+mj-lt"/>
              </a:rPr>
              <a:t>Indicadores</a:t>
            </a:r>
            <a:r>
              <a:rPr lang="en-GB" i="1" dirty="0" smtClean="0">
                <a:latin typeface="+mj-lt"/>
              </a:rPr>
              <a:t>)</a:t>
            </a:r>
            <a:endParaRPr lang="en-GB" i="1" dirty="0" smtClean="0">
              <a:latin typeface="+mj-lt"/>
            </a:endParaRPr>
          </a:p>
          <a:p>
            <a:pPr marL="514350" indent="-514350">
              <a:buFont typeface="+mj-lt"/>
              <a:buAutoNum type="arabicPeriod"/>
            </a:pPr>
            <a:r>
              <a:rPr lang="en-GB" dirty="0" err="1" smtClean="0">
                <a:latin typeface="+mj-lt"/>
              </a:rPr>
              <a:t>Informação</a:t>
            </a:r>
            <a:r>
              <a:rPr lang="en-GB" dirty="0" smtClean="0">
                <a:latin typeface="+mj-lt"/>
              </a:rPr>
              <a:t> </a:t>
            </a:r>
            <a:r>
              <a:rPr lang="en-GB" dirty="0" err="1" smtClean="0">
                <a:latin typeface="+mj-lt"/>
              </a:rPr>
              <a:t>qualitativa</a:t>
            </a:r>
            <a:endParaRPr lang="en-GB" dirty="0">
              <a:latin typeface="+mj-lt"/>
            </a:endParaRPr>
          </a:p>
          <a:p>
            <a:pPr marL="514350" indent="-514350">
              <a:buFont typeface="+mj-lt"/>
              <a:buAutoNum type="arabicPeriod"/>
            </a:pPr>
            <a:r>
              <a:rPr lang="en-GB" dirty="0" err="1">
                <a:latin typeface="+mj-lt"/>
              </a:rPr>
              <a:t>Valores</a:t>
            </a:r>
            <a:r>
              <a:rPr lang="en-GB" dirty="0">
                <a:latin typeface="+mj-lt"/>
              </a:rPr>
              <a:t> de </a:t>
            </a:r>
            <a:r>
              <a:rPr lang="en-GB" dirty="0" err="1" smtClean="0">
                <a:latin typeface="+mj-lt"/>
              </a:rPr>
              <a:t>referência</a:t>
            </a:r>
            <a:r>
              <a:rPr lang="en-GB" dirty="0" smtClean="0">
                <a:latin typeface="+mj-lt"/>
              </a:rPr>
              <a:t> (benchmark</a:t>
            </a:r>
            <a:r>
              <a:rPr lang="en-GB" dirty="0" smtClean="0">
                <a:latin typeface="+mj-lt"/>
              </a:rPr>
              <a:t>)</a:t>
            </a:r>
          </a:p>
          <a:p>
            <a:pPr marL="514350" indent="-514350">
              <a:buFont typeface="+mj-lt"/>
              <a:buAutoNum type="arabicPeriod"/>
            </a:pPr>
            <a:r>
              <a:rPr lang="en-GB" dirty="0" err="1" smtClean="0">
                <a:latin typeface="+mj-lt"/>
              </a:rPr>
              <a:t>Políticas</a:t>
            </a:r>
            <a:r>
              <a:rPr lang="en-GB" dirty="0" smtClean="0">
                <a:latin typeface="+mj-lt"/>
              </a:rPr>
              <a:t> </a:t>
            </a:r>
            <a:r>
              <a:rPr lang="en-GB" dirty="0" err="1" smtClean="0">
                <a:latin typeface="+mj-lt"/>
              </a:rPr>
              <a:t>complementares</a:t>
            </a:r>
            <a:endParaRPr lang="en-GB" dirty="0" smtClean="0">
              <a:latin typeface="+mj-lt"/>
            </a:endParaRPr>
          </a:p>
        </p:txBody>
      </p:sp>
      <p:sp>
        <p:nvSpPr>
          <p:cNvPr id="3" name="Title 2"/>
          <p:cNvSpPr>
            <a:spLocks noGrp="1"/>
          </p:cNvSpPr>
          <p:nvPr>
            <p:ph type="title"/>
          </p:nvPr>
        </p:nvSpPr>
        <p:spPr/>
        <p:txBody>
          <a:bodyPr/>
          <a:lstStyle/>
          <a:p>
            <a:r>
              <a:rPr lang="en-GB" dirty="0" err="1" smtClean="0">
                <a:latin typeface="+mj-lt"/>
              </a:rPr>
              <a:t>Interpretando</a:t>
            </a:r>
            <a:r>
              <a:rPr lang="en-GB" dirty="0" smtClean="0">
                <a:latin typeface="+mj-lt"/>
              </a:rPr>
              <a:t> </a:t>
            </a:r>
            <a:r>
              <a:rPr lang="en-GB" dirty="0" err="1" smtClean="0">
                <a:latin typeface="+mj-lt"/>
              </a:rPr>
              <a:t>indicadores</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10</a:t>
            </a:fld>
            <a:endParaRPr lang="en-GB" dirty="0"/>
          </a:p>
        </p:txBody>
      </p:sp>
    </p:spTree>
    <p:extLst>
      <p:ext uri="{BB962C8B-B14F-4D97-AF65-F5344CB8AC3E}">
        <p14:creationId xmlns:p14="http://schemas.microsoft.com/office/powerpoint/2010/main" val="93104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14350" indent="-514350">
              <a:buFont typeface="+mj-lt"/>
              <a:buAutoNum type="arabicPeriod"/>
            </a:pPr>
            <a:r>
              <a:rPr lang="pt-BR" dirty="0">
                <a:latin typeface="+mj-lt"/>
              </a:rPr>
              <a:t>Indicadores subnacionais podem conectar políticas regionais a objetivos nacionais</a:t>
            </a:r>
          </a:p>
          <a:p>
            <a:pPr marL="514350" indent="-514350">
              <a:buFont typeface="+mj-lt"/>
              <a:buAutoNum type="arabicPeriod"/>
            </a:pPr>
            <a:r>
              <a:rPr lang="pt-BR" dirty="0" smtClean="0">
                <a:latin typeface="+mj-lt"/>
              </a:rPr>
              <a:t>Monitoramento de diferenças regionais das </a:t>
            </a:r>
            <a:r>
              <a:rPr lang="pt-BR" dirty="0">
                <a:latin typeface="+mj-lt"/>
              </a:rPr>
              <a:t>políticas nacionais</a:t>
            </a:r>
          </a:p>
          <a:p>
            <a:pPr marL="514350" indent="-514350">
              <a:buFont typeface="+mj-lt"/>
              <a:buAutoNum type="arabicPeriod"/>
            </a:pPr>
            <a:r>
              <a:rPr lang="pt-BR" dirty="0">
                <a:latin typeface="+mj-lt"/>
              </a:rPr>
              <a:t>Melhor coordenação política</a:t>
            </a:r>
          </a:p>
          <a:p>
            <a:pPr marL="514350" indent="-514350">
              <a:buFont typeface="+mj-lt"/>
              <a:buAutoNum type="arabicPeriod"/>
            </a:pPr>
            <a:r>
              <a:rPr lang="pt-BR" dirty="0" smtClean="0">
                <a:latin typeface="+mj-lt"/>
              </a:rPr>
              <a:t>Painel de indicadores para </a:t>
            </a:r>
            <a:r>
              <a:rPr lang="pt-BR" dirty="0" smtClean="0">
                <a:latin typeface="+mj-lt"/>
              </a:rPr>
              <a:t>avaliação </a:t>
            </a:r>
            <a:r>
              <a:rPr lang="pt-BR" dirty="0">
                <a:latin typeface="+mj-lt"/>
              </a:rPr>
              <a:t>a nível subnacional</a:t>
            </a:r>
            <a:endParaRPr lang="en-GB" dirty="0">
              <a:latin typeface="+mj-lt"/>
            </a:endParaRPr>
          </a:p>
        </p:txBody>
      </p:sp>
      <p:sp>
        <p:nvSpPr>
          <p:cNvPr id="3" name="Title 2"/>
          <p:cNvSpPr>
            <a:spLocks noGrp="1"/>
          </p:cNvSpPr>
          <p:nvPr>
            <p:ph type="title"/>
          </p:nvPr>
        </p:nvSpPr>
        <p:spPr/>
        <p:txBody>
          <a:bodyPr/>
          <a:lstStyle/>
          <a:p>
            <a:r>
              <a:rPr lang="en-GB" dirty="0" err="1" smtClean="0">
                <a:latin typeface="+mj-lt"/>
              </a:rPr>
              <a:t>Indicadores</a:t>
            </a:r>
            <a:r>
              <a:rPr lang="en-GB" dirty="0" smtClean="0">
                <a:latin typeface="+mj-lt"/>
              </a:rPr>
              <a:t> </a:t>
            </a:r>
            <a:r>
              <a:rPr lang="en-GB" dirty="0" err="1" smtClean="0">
                <a:latin typeface="+mj-lt"/>
              </a:rPr>
              <a:t>subnacionais</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11</a:t>
            </a:fld>
            <a:endParaRPr lang="en-GB" dirty="0"/>
          </a:p>
        </p:txBody>
      </p:sp>
    </p:spTree>
    <p:extLst>
      <p:ext uri="{BB962C8B-B14F-4D97-AF65-F5344CB8AC3E}">
        <p14:creationId xmlns:p14="http://schemas.microsoft.com/office/powerpoint/2010/main" val="206333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pt-BR" dirty="0">
                <a:latin typeface="+mj-lt"/>
              </a:rPr>
              <a:t>Auditoria da qualidade do sistema de indicadores usado pelo governo</a:t>
            </a:r>
          </a:p>
          <a:p>
            <a:r>
              <a:rPr lang="pt-BR" dirty="0">
                <a:latin typeface="+mj-lt"/>
              </a:rPr>
              <a:t>Análise de risco para seleção de auditoria</a:t>
            </a:r>
          </a:p>
          <a:p>
            <a:r>
              <a:rPr lang="pt-BR" dirty="0">
                <a:latin typeface="+mj-lt"/>
              </a:rPr>
              <a:t>Auditoria sobre eficiência, </a:t>
            </a:r>
            <a:r>
              <a:rPr lang="pt-BR" dirty="0" smtClean="0">
                <a:latin typeface="+mj-lt"/>
              </a:rPr>
              <a:t>eficácia </a:t>
            </a:r>
            <a:r>
              <a:rPr lang="pt-BR" dirty="0">
                <a:latin typeface="+mj-lt"/>
              </a:rPr>
              <a:t>e </a:t>
            </a:r>
            <a:r>
              <a:rPr lang="pt-BR" dirty="0" smtClean="0">
                <a:latin typeface="+mj-lt"/>
              </a:rPr>
              <a:t>economicidade</a:t>
            </a:r>
            <a:endParaRPr lang="en-US" dirty="0">
              <a:latin typeface="+mj-lt"/>
            </a:endParaRPr>
          </a:p>
          <a:p>
            <a:endParaRPr lang="en-GB" dirty="0"/>
          </a:p>
        </p:txBody>
      </p:sp>
      <p:sp>
        <p:nvSpPr>
          <p:cNvPr id="3" name="Title 2"/>
          <p:cNvSpPr>
            <a:spLocks noGrp="1"/>
          </p:cNvSpPr>
          <p:nvPr>
            <p:ph type="title"/>
          </p:nvPr>
        </p:nvSpPr>
        <p:spPr/>
        <p:txBody>
          <a:bodyPr/>
          <a:lstStyle/>
          <a:p>
            <a:r>
              <a:rPr lang="en-GB" dirty="0" err="1" smtClean="0">
                <a:latin typeface="+mj-lt"/>
              </a:rPr>
              <a:t>Indicadores</a:t>
            </a:r>
            <a:r>
              <a:rPr lang="en-GB" dirty="0" smtClean="0">
                <a:latin typeface="+mj-lt"/>
              </a:rPr>
              <a:t> e auditoria</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12</a:t>
            </a:fld>
            <a:endParaRPr lang="en-GB" dirty="0"/>
          </a:p>
        </p:txBody>
      </p:sp>
    </p:spTree>
    <p:extLst>
      <p:ext uri="{BB962C8B-B14F-4D97-AF65-F5344CB8AC3E}">
        <p14:creationId xmlns:p14="http://schemas.microsoft.com/office/powerpoint/2010/main" val="22810637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380176" y="1916832"/>
            <a:ext cx="8218487" cy="3795440"/>
          </a:xfrm>
          <a:prstGeom prst="rect">
            <a:avLst/>
          </a:prstGeom>
        </p:spPr>
      </p:pic>
      <p:sp>
        <p:nvSpPr>
          <p:cNvPr id="3" name="Title 2"/>
          <p:cNvSpPr>
            <a:spLocks noGrp="1"/>
          </p:cNvSpPr>
          <p:nvPr>
            <p:ph type="title"/>
          </p:nvPr>
        </p:nvSpPr>
        <p:spPr/>
        <p:txBody>
          <a:bodyPr/>
          <a:lstStyle/>
          <a:p>
            <a:r>
              <a:rPr lang="en-GB" dirty="0" err="1" smtClean="0">
                <a:latin typeface="+mj-lt"/>
              </a:rPr>
              <a:t>Modelo</a:t>
            </a:r>
            <a:r>
              <a:rPr lang="en-GB" dirty="0" smtClean="0">
                <a:latin typeface="+mj-lt"/>
              </a:rPr>
              <a:t> </a:t>
            </a:r>
            <a:r>
              <a:rPr lang="en-GB" dirty="0" err="1" smtClean="0">
                <a:latin typeface="+mj-lt"/>
              </a:rPr>
              <a:t>lógico</a:t>
            </a:r>
            <a:r>
              <a:rPr lang="en-GB" dirty="0" smtClean="0">
                <a:latin typeface="+mj-lt"/>
              </a:rPr>
              <a:t> </a:t>
            </a:r>
            <a:r>
              <a:rPr lang="en-GB" dirty="0" err="1" smtClean="0">
                <a:latin typeface="+mj-lt"/>
              </a:rPr>
              <a:t>descritivo</a:t>
            </a:r>
            <a:r>
              <a:rPr lang="en-GB" dirty="0" smtClean="0">
                <a:latin typeface="+mj-lt"/>
              </a:rPr>
              <a:t> para </a:t>
            </a:r>
            <a:r>
              <a:rPr lang="en-GB" dirty="0" err="1" smtClean="0">
                <a:latin typeface="+mj-lt"/>
              </a:rPr>
              <a:t>educação</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13</a:t>
            </a:fld>
            <a:endParaRPr lang="en-GB" dirty="0"/>
          </a:p>
        </p:txBody>
      </p:sp>
    </p:spTree>
    <p:extLst>
      <p:ext uri="{BB962C8B-B14F-4D97-AF65-F5344CB8AC3E}">
        <p14:creationId xmlns:p14="http://schemas.microsoft.com/office/powerpoint/2010/main" val="8560305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676" y="3051395"/>
            <a:ext cx="5832648" cy="507831"/>
          </a:xfrm>
        </p:spPr>
        <p:txBody>
          <a:bodyPr/>
          <a:lstStyle/>
          <a:p>
            <a:pPr algn="ctr">
              <a:lnSpc>
                <a:spcPct val="100000"/>
              </a:lnSpc>
            </a:pPr>
            <a:r>
              <a:rPr lang="en-US" sz="2700" b="1" dirty="0" err="1" smtClean="0"/>
              <a:t>Obrigada</a:t>
            </a:r>
            <a:r>
              <a:rPr lang="en-US" sz="2700" b="1" dirty="0" smtClean="0"/>
              <a:t> </a:t>
            </a:r>
            <a:endParaRPr lang="en-US" sz="2700" b="1" dirty="0"/>
          </a:p>
        </p:txBody>
      </p:sp>
    </p:spTree>
    <p:extLst>
      <p:ext uri="{BB962C8B-B14F-4D97-AF65-F5344CB8AC3E}">
        <p14:creationId xmlns:p14="http://schemas.microsoft.com/office/powerpoint/2010/main" val="1276341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pt-BR" dirty="0">
                <a:latin typeface="+mj-lt"/>
              </a:rPr>
              <a:t>O que são indicadores</a:t>
            </a:r>
          </a:p>
          <a:p>
            <a:r>
              <a:rPr lang="pt-BR" dirty="0" smtClean="0">
                <a:latin typeface="+mj-lt"/>
              </a:rPr>
              <a:t>Indicadores </a:t>
            </a:r>
            <a:r>
              <a:rPr lang="pt-BR" dirty="0">
                <a:latin typeface="+mj-lt"/>
              </a:rPr>
              <a:t>na formulação de </a:t>
            </a:r>
            <a:r>
              <a:rPr lang="pt-BR" dirty="0" smtClean="0">
                <a:latin typeface="+mj-lt"/>
              </a:rPr>
              <a:t>políticas públicas</a:t>
            </a:r>
            <a:endParaRPr lang="pt-BR" dirty="0">
              <a:latin typeface="+mj-lt"/>
            </a:endParaRPr>
          </a:p>
          <a:p>
            <a:r>
              <a:rPr lang="pt-BR" dirty="0">
                <a:latin typeface="+mj-lt"/>
              </a:rPr>
              <a:t>Tipos de indicadores</a:t>
            </a:r>
          </a:p>
          <a:p>
            <a:r>
              <a:rPr lang="pt-BR" dirty="0">
                <a:latin typeface="+mj-lt"/>
              </a:rPr>
              <a:t>Objetivos </a:t>
            </a:r>
            <a:r>
              <a:rPr lang="pt-BR" dirty="0" smtClean="0">
                <a:latin typeface="+mj-lt"/>
              </a:rPr>
              <a:t>de políticas públicas</a:t>
            </a:r>
            <a:endParaRPr lang="pt-BR" dirty="0">
              <a:latin typeface="+mj-lt"/>
            </a:endParaRPr>
          </a:p>
          <a:p>
            <a:r>
              <a:rPr lang="pt-BR" dirty="0" smtClean="0">
                <a:latin typeface="+mj-lt"/>
              </a:rPr>
              <a:t>Formulando </a:t>
            </a:r>
            <a:r>
              <a:rPr lang="pt-BR" dirty="0">
                <a:latin typeface="+mj-lt"/>
              </a:rPr>
              <a:t>bons indicadores</a:t>
            </a:r>
          </a:p>
          <a:p>
            <a:r>
              <a:rPr lang="pt-BR" dirty="0" smtClean="0">
                <a:latin typeface="+mj-lt"/>
              </a:rPr>
              <a:t>Interpretando indicadores</a:t>
            </a:r>
            <a:endParaRPr lang="pt-BR" dirty="0">
              <a:latin typeface="+mj-lt"/>
            </a:endParaRPr>
          </a:p>
          <a:p>
            <a:r>
              <a:rPr lang="pt-BR" dirty="0">
                <a:latin typeface="+mj-lt"/>
              </a:rPr>
              <a:t>Indicadores subnacionais</a:t>
            </a:r>
          </a:p>
          <a:p>
            <a:r>
              <a:rPr lang="pt-BR" dirty="0">
                <a:latin typeface="+mj-lt"/>
              </a:rPr>
              <a:t>Auditoria e indicadores</a:t>
            </a:r>
            <a:endParaRPr lang="en-GB" dirty="0">
              <a:latin typeface="+mj-lt"/>
            </a:endParaRPr>
          </a:p>
        </p:txBody>
      </p:sp>
      <p:sp>
        <p:nvSpPr>
          <p:cNvPr id="3" name="Title 2"/>
          <p:cNvSpPr>
            <a:spLocks noGrp="1"/>
          </p:cNvSpPr>
          <p:nvPr>
            <p:ph type="title"/>
          </p:nvPr>
        </p:nvSpPr>
        <p:spPr/>
        <p:txBody>
          <a:bodyPr/>
          <a:lstStyle/>
          <a:p>
            <a:r>
              <a:rPr lang="en-GB" dirty="0" err="1" smtClean="0">
                <a:latin typeface="+mj-lt"/>
              </a:rPr>
              <a:t>Sumário</a:t>
            </a:r>
            <a:r>
              <a:rPr lang="en-GB" dirty="0" smtClean="0">
                <a:latin typeface="+mj-lt"/>
              </a:rPr>
              <a:t> da </a:t>
            </a:r>
            <a:r>
              <a:rPr lang="en-GB" dirty="0" err="1" smtClean="0">
                <a:latin typeface="+mj-lt"/>
              </a:rPr>
              <a:t>apresentação</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2</a:t>
            </a:fld>
            <a:endParaRPr lang="en-GB" dirty="0"/>
          </a:p>
        </p:txBody>
      </p:sp>
      <p:pic>
        <p:nvPicPr>
          <p:cNvPr id="5" name="Picture 4"/>
          <p:cNvPicPr>
            <a:picLocks noChangeAspect="1"/>
          </p:cNvPicPr>
          <p:nvPr/>
        </p:nvPicPr>
        <p:blipFill>
          <a:blip r:embed="rId3"/>
          <a:stretch>
            <a:fillRect/>
          </a:stretch>
        </p:blipFill>
        <p:spPr>
          <a:xfrm>
            <a:off x="1080000" y="6145714"/>
            <a:ext cx="5730737" cy="469433"/>
          </a:xfrm>
          <a:prstGeom prst="rect">
            <a:avLst/>
          </a:prstGeom>
        </p:spPr>
      </p:pic>
    </p:spTree>
    <p:extLst>
      <p:ext uri="{BB962C8B-B14F-4D97-AF65-F5344CB8AC3E}">
        <p14:creationId xmlns:p14="http://schemas.microsoft.com/office/powerpoint/2010/main" val="1707403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3425312" y="3166716"/>
            <a:ext cx="2304488" cy="1396105"/>
          </a:xfrm>
          <a:prstGeom prst="rect">
            <a:avLst/>
          </a:prstGeom>
        </p:spPr>
      </p:pic>
      <p:sp>
        <p:nvSpPr>
          <p:cNvPr id="3" name="Title 2"/>
          <p:cNvSpPr>
            <a:spLocks noGrp="1"/>
          </p:cNvSpPr>
          <p:nvPr>
            <p:ph type="title"/>
          </p:nvPr>
        </p:nvSpPr>
        <p:spPr/>
        <p:txBody>
          <a:bodyPr/>
          <a:lstStyle/>
          <a:p>
            <a:r>
              <a:rPr lang="en-GB" dirty="0" smtClean="0">
                <a:latin typeface="+mj-lt"/>
                <a:cs typeface="Times New Roman" panose="02020603050405020304" pitchFamily="18" charset="0"/>
              </a:rPr>
              <a:t>O que </a:t>
            </a:r>
            <a:r>
              <a:rPr lang="en-GB" dirty="0" err="1" smtClean="0">
                <a:latin typeface="+mj-lt"/>
                <a:cs typeface="Times New Roman" panose="02020603050405020304" pitchFamily="18" charset="0"/>
              </a:rPr>
              <a:t>são</a:t>
            </a:r>
            <a:r>
              <a:rPr lang="en-GB" dirty="0" smtClean="0">
                <a:latin typeface="+mj-lt"/>
                <a:cs typeface="Times New Roman" panose="02020603050405020304" pitchFamily="18" charset="0"/>
              </a:rPr>
              <a:t> </a:t>
            </a:r>
            <a:r>
              <a:rPr lang="en-GB" b="1" dirty="0" err="1" smtClean="0">
                <a:latin typeface="+mj-lt"/>
                <a:cs typeface="Times New Roman" panose="02020603050405020304" pitchFamily="18" charset="0"/>
              </a:rPr>
              <a:t>indicadores</a:t>
            </a:r>
            <a:endParaRPr lang="en-GB" b="1" dirty="0"/>
          </a:p>
        </p:txBody>
      </p:sp>
      <p:sp>
        <p:nvSpPr>
          <p:cNvPr id="4" name="Slide Number Placeholder 3"/>
          <p:cNvSpPr>
            <a:spLocks noGrp="1"/>
          </p:cNvSpPr>
          <p:nvPr>
            <p:ph type="sldNum" sz="quarter" idx="12"/>
          </p:nvPr>
        </p:nvSpPr>
        <p:spPr/>
        <p:txBody>
          <a:bodyPr/>
          <a:lstStyle/>
          <a:p>
            <a:fld id="{54239D20-BB19-43E7-B902-65A6680F60EC}" type="slidenum">
              <a:rPr lang="en-GB" smtClean="0"/>
              <a:t>3</a:t>
            </a:fld>
            <a:endParaRPr lang="en-GB" dirty="0"/>
          </a:p>
        </p:txBody>
      </p:sp>
      <p:pic>
        <p:nvPicPr>
          <p:cNvPr id="6" name="Picture 5"/>
          <p:cNvPicPr>
            <a:picLocks noChangeAspect="1"/>
          </p:cNvPicPr>
          <p:nvPr/>
        </p:nvPicPr>
        <p:blipFill>
          <a:blip r:embed="rId4"/>
          <a:stretch>
            <a:fillRect/>
          </a:stretch>
        </p:blipFill>
        <p:spPr>
          <a:xfrm>
            <a:off x="549547" y="2564904"/>
            <a:ext cx="1268078" cy="1688738"/>
          </a:xfrm>
          <a:prstGeom prst="rect">
            <a:avLst/>
          </a:prstGeom>
        </p:spPr>
      </p:pic>
      <p:pic>
        <p:nvPicPr>
          <p:cNvPr id="7" name="Picture 6"/>
          <p:cNvPicPr>
            <a:picLocks noChangeAspect="1"/>
          </p:cNvPicPr>
          <p:nvPr/>
        </p:nvPicPr>
        <p:blipFill>
          <a:blip r:embed="rId5"/>
          <a:stretch>
            <a:fillRect/>
          </a:stretch>
        </p:blipFill>
        <p:spPr>
          <a:xfrm>
            <a:off x="2915816" y="1621591"/>
            <a:ext cx="1164437" cy="1127858"/>
          </a:xfrm>
          <a:prstGeom prst="rect">
            <a:avLst/>
          </a:prstGeom>
        </p:spPr>
      </p:pic>
      <p:pic>
        <p:nvPicPr>
          <p:cNvPr id="8" name="Picture 7"/>
          <p:cNvPicPr>
            <a:picLocks noChangeAspect="1"/>
          </p:cNvPicPr>
          <p:nvPr/>
        </p:nvPicPr>
        <p:blipFill>
          <a:blip r:embed="rId6"/>
          <a:stretch>
            <a:fillRect/>
          </a:stretch>
        </p:blipFill>
        <p:spPr>
          <a:xfrm>
            <a:off x="5842492" y="1499661"/>
            <a:ext cx="1249788" cy="1249788"/>
          </a:xfrm>
          <a:prstGeom prst="rect">
            <a:avLst/>
          </a:prstGeom>
        </p:spPr>
      </p:pic>
      <p:pic>
        <p:nvPicPr>
          <p:cNvPr id="9" name="Picture 8"/>
          <p:cNvPicPr>
            <a:picLocks noChangeAspect="1"/>
          </p:cNvPicPr>
          <p:nvPr/>
        </p:nvPicPr>
        <p:blipFill>
          <a:blip r:embed="rId7"/>
          <a:stretch>
            <a:fillRect/>
          </a:stretch>
        </p:blipFill>
        <p:spPr>
          <a:xfrm>
            <a:off x="7092280" y="3176374"/>
            <a:ext cx="944962" cy="932769"/>
          </a:xfrm>
          <a:prstGeom prst="rect">
            <a:avLst/>
          </a:prstGeom>
        </p:spPr>
      </p:pic>
      <p:sp>
        <p:nvSpPr>
          <p:cNvPr id="10" name="Rectangle 9"/>
          <p:cNvSpPr/>
          <p:nvPr/>
        </p:nvSpPr>
        <p:spPr>
          <a:xfrm>
            <a:off x="179512" y="5222093"/>
            <a:ext cx="7118796" cy="1200329"/>
          </a:xfrm>
          <a:prstGeom prst="rect">
            <a:avLst/>
          </a:prstGeom>
        </p:spPr>
        <p:txBody>
          <a:bodyPr wrap="square">
            <a:spAutoFit/>
          </a:bodyPr>
          <a:lstStyle/>
          <a:p>
            <a:pPr lvl="1"/>
            <a:r>
              <a:rPr lang="pt-BR" dirty="0" smtClean="0"/>
              <a:t>Na </a:t>
            </a:r>
            <a:r>
              <a:rPr lang="pt-BR" dirty="0"/>
              <a:t>formulação de </a:t>
            </a:r>
            <a:r>
              <a:rPr lang="pt-BR" dirty="0" smtClean="0"/>
              <a:t>políticas públicas:</a:t>
            </a:r>
            <a:endParaRPr lang="pt-BR" dirty="0"/>
          </a:p>
          <a:p>
            <a:pPr lvl="1"/>
            <a:r>
              <a:rPr lang="pt-BR" dirty="0" smtClean="0"/>
              <a:t>Medidas </a:t>
            </a:r>
            <a:r>
              <a:rPr lang="pt-BR" b="1" dirty="0" smtClean="0"/>
              <a:t>quantitativas</a:t>
            </a:r>
            <a:r>
              <a:rPr lang="pt-BR" dirty="0" smtClean="0"/>
              <a:t> </a:t>
            </a:r>
            <a:r>
              <a:rPr lang="pt-BR" dirty="0"/>
              <a:t>ou </a:t>
            </a:r>
            <a:r>
              <a:rPr lang="pt-BR" b="1" dirty="0"/>
              <a:t>categóricas </a:t>
            </a:r>
            <a:r>
              <a:rPr lang="pt-BR" dirty="0"/>
              <a:t>que fornecem informações concisas sobre </a:t>
            </a:r>
            <a:r>
              <a:rPr lang="pt-BR" dirty="0" smtClean="0"/>
              <a:t>as condições </a:t>
            </a:r>
            <a:r>
              <a:rPr lang="pt-BR" dirty="0"/>
              <a:t>e </a:t>
            </a:r>
            <a:r>
              <a:rPr lang="pt-BR" dirty="0" smtClean="0"/>
              <a:t>desenvolvimento relevantes </a:t>
            </a:r>
            <a:r>
              <a:rPr lang="pt-BR" dirty="0"/>
              <a:t>para o processo de formulação de </a:t>
            </a:r>
            <a:r>
              <a:rPr lang="pt-BR" dirty="0" smtClean="0"/>
              <a:t>políticas públicas</a:t>
            </a:r>
            <a:endParaRPr lang="en-GB" dirty="0"/>
          </a:p>
        </p:txBody>
      </p:sp>
    </p:spTree>
    <p:extLst>
      <p:ext uri="{BB962C8B-B14F-4D97-AF65-F5344CB8AC3E}">
        <p14:creationId xmlns:p14="http://schemas.microsoft.com/office/powerpoint/2010/main" val="100406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5978575" y="1712018"/>
            <a:ext cx="2832425" cy="2434481"/>
          </a:xfrm>
          <a:prstGeom prst="rect">
            <a:avLst/>
          </a:prstGeom>
        </p:spPr>
      </p:pic>
      <p:sp>
        <p:nvSpPr>
          <p:cNvPr id="3" name="Title 2"/>
          <p:cNvSpPr>
            <a:spLocks noGrp="1"/>
          </p:cNvSpPr>
          <p:nvPr>
            <p:ph type="title"/>
          </p:nvPr>
        </p:nvSpPr>
        <p:spPr/>
        <p:txBody>
          <a:bodyPr/>
          <a:lstStyle/>
          <a:p>
            <a:r>
              <a:rPr lang="en-GB" dirty="0" smtClean="0">
                <a:latin typeface="+mj-lt"/>
              </a:rPr>
              <a:t>Para que </a:t>
            </a:r>
            <a:r>
              <a:rPr lang="en-GB" dirty="0" err="1" smtClean="0">
                <a:latin typeface="+mj-lt"/>
              </a:rPr>
              <a:t>utilizamos</a:t>
            </a:r>
            <a:r>
              <a:rPr lang="en-GB" dirty="0" smtClean="0">
                <a:latin typeface="+mj-lt"/>
              </a:rPr>
              <a:t> </a:t>
            </a:r>
            <a:r>
              <a:rPr lang="en-GB" dirty="0" err="1" smtClean="0">
                <a:latin typeface="+mj-lt"/>
              </a:rPr>
              <a:t>indicadores</a:t>
            </a:r>
            <a:r>
              <a:rPr lang="en-GB" dirty="0" smtClean="0">
                <a:latin typeface="+mj-lt"/>
              </a:rPr>
              <a:t> </a:t>
            </a:r>
            <a:r>
              <a:rPr lang="en-GB" dirty="0" err="1" smtClean="0">
                <a:latin typeface="+mj-lt"/>
              </a:rPr>
              <a:t>na</a:t>
            </a:r>
            <a:r>
              <a:rPr lang="en-GB" dirty="0" smtClean="0">
                <a:latin typeface="+mj-lt"/>
              </a:rPr>
              <a:t> </a:t>
            </a:r>
            <a:r>
              <a:rPr lang="en-GB" dirty="0" err="1" smtClean="0">
                <a:latin typeface="+mj-lt"/>
              </a:rPr>
              <a:t>formulação</a:t>
            </a:r>
            <a:r>
              <a:rPr lang="en-GB" dirty="0" smtClean="0">
                <a:latin typeface="+mj-lt"/>
              </a:rPr>
              <a:t> de </a:t>
            </a:r>
            <a:r>
              <a:rPr lang="en-GB" dirty="0" err="1" smtClean="0">
                <a:latin typeface="+mj-lt"/>
              </a:rPr>
              <a:t>políticas</a:t>
            </a:r>
            <a:r>
              <a:rPr lang="en-GB" dirty="0" smtClean="0">
                <a:latin typeface="+mj-lt"/>
              </a:rPr>
              <a:t> </a:t>
            </a:r>
            <a:r>
              <a:rPr lang="en-GB" dirty="0" err="1" smtClean="0">
                <a:latin typeface="+mj-lt"/>
              </a:rPr>
              <a:t>públicas</a:t>
            </a:r>
            <a:r>
              <a:rPr lang="en-GB" dirty="0" smtClean="0">
                <a:latin typeface="+mj-lt"/>
              </a:rPr>
              <a:t>? </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4</a:t>
            </a:fld>
            <a:endParaRPr lang="en-GB" dirty="0"/>
          </a:p>
        </p:txBody>
      </p:sp>
      <p:sp>
        <p:nvSpPr>
          <p:cNvPr id="8" name="Oval 7"/>
          <p:cNvSpPr/>
          <p:nvPr/>
        </p:nvSpPr>
        <p:spPr>
          <a:xfrm>
            <a:off x="6084168" y="3232099"/>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323528" y="1669333"/>
            <a:ext cx="7848872" cy="5016758"/>
          </a:xfrm>
          <a:prstGeom prst="rect">
            <a:avLst/>
          </a:prstGeom>
          <a:noFill/>
        </p:spPr>
        <p:txBody>
          <a:bodyPr wrap="square" rtlCol="0">
            <a:spAutoFit/>
          </a:bodyPr>
          <a:lstStyle/>
          <a:p>
            <a:pPr>
              <a:lnSpc>
                <a:spcPct val="200000"/>
              </a:lnSpc>
            </a:pPr>
            <a:r>
              <a:rPr lang="en-GB" sz="1600" dirty="0" err="1" smtClean="0">
                <a:latin typeface="+mj-lt"/>
              </a:rPr>
              <a:t>Indicadores</a:t>
            </a:r>
            <a:r>
              <a:rPr lang="en-GB" sz="1600" dirty="0" smtClean="0">
                <a:latin typeface="+mj-lt"/>
              </a:rPr>
              <a:t> </a:t>
            </a:r>
            <a:r>
              <a:rPr lang="en-GB" sz="1600" dirty="0" err="1" smtClean="0">
                <a:latin typeface="+mj-lt"/>
              </a:rPr>
              <a:t>facilitam</a:t>
            </a:r>
            <a:r>
              <a:rPr lang="en-GB" sz="1600" dirty="0" smtClean="0">
                <a:latin typeface="+mj-lt"/>
              </a:rPr>
              <a:t> </a:t>
            </a:r>
            <a:r>
              <a:rPr lang="en-GB" sz="1600" b="1" dirty="0" smtClean="0">
                <a:latin typeface="+mj-lt"/>
              </a:rPr>
              <a:t>a </a:t>
            </a:r>
            <a:r>
              <a:rPr lang="en-GB" sz="1600" b="1" dirty="0" err="1" smtClean="0">
                <a:latin typeface="+mj-lt"/>
              </a:rPr>
              <a:t>tomada</a:t>
            </a:r>
            <a:r>
              <a:rPr lang="en-GB" sz="1600" b="1" dirty="0" smtClean="0">
                <a:latin typeface="+mj-lt"/>
              </a:rPr>
              <a:t> de </a:t>
            </a:r>
            <a:r>
              <a:rPr lang="en-GB" sz="1600" b="1" dirty="0" err="1" smtClean="0">
                <a:latin typeface="+mj-lt"/>
              </a:rPr>
              <a:t>decisões</a:t>
            </a:r>
            <a:r>
              <a:rPr lang="en-GB" sz="1600" b="1" dirty="0" smtClean="0">
                <a:latin typeface="+mj-lt"/>
              </a:rPr>
              <a:t> </a:t>
            </a:r>
            <a:r>
              <a:rPr lang="en-GB" sz="1600" b="1" dirty="0" err="1" smtClean="0">
                <a:latin typeface="+mj-lt"/>
              </a:rPr>
              <a:t>baseada</a:t>
            </a:r>
            <a:r>
              <a:rPr lang="en-GB" sz="1600" b="1" dirty="0" smtClean="0">
                <a:latin typeface="+mj-lt"/>
              </a:rPr>
              <a:t> </a:t>
            </a:r>
            <a:r>
              <a:rPr lang="en-GB" sz="1600" b="1" dirty="0" err="1" smtClean="0">
                <a:latin typeface="+mj-lt"/>
              </a:rPr>
              <a:t>em</a:t>
            </a:r>
            <a:r>
              <a:rPr lang="en-GB" sz="1600" b="1" dirty="0" smtClean="0">
                <a:latin typeface="+mj-lt"/>
              </a:rPr>
              <a:t> </a:t>
            </a:r>
          </a:p>
          <a:p>
            <a:pPr>
              <a:lnSpc>
                <a:spcPct val="200000"/>
              </a:lnSpc>
            </a:pPr>
            <a:r>
              <a:rPr lang="en-GB" sz="1600" b="1" dirty="0" err="1" smtClean="0">
                <a:latin typeface="+mj-lt"/>
              </a:rPr>
              <a:t>evidências</a:t>
            </a:r>
            <a:r>
              <a:rPr lang="en-GB" sz="1600" b="1" dirty="0" smtClean="0">
                <a:latin typeface="+mj-lt"/>
              </a:rPr>
              <a:t> </a:t>
            </a:r>
            <a:r>
              <a:rPr lang="en-GB" sz="1600" dirty="0" err="1" smtClean="0">
                <a:latin typeface="+mj-lt"/>
              </a:rPr>
              <a:t>pois</a:t>
            </a:r>
            <a:r>
              <a:rPr lang="en-GB" sz="1600" dirty="0" smtClean="0">
                <a:latin typeface="+mj-lt"/>
              </a:rPr>
              <a:t>: </a:t>
            </a:r>
          </a:p>
          <a:p>
            <a:pPr marL="285750" indent="-285750">
              <a:lnSpc>
                <a:spcPct val="200000"/>
              </a:lnSpc>
              <a:buFont typeface="Arial" panose="020B0604020202020204" pitchFamily="34" charset="0"/>
              <a:buChar char="•"/>
            </a:pPr>
            <a:r>
              <a:rPr lang="en-GB" sz="1600" dirty="0" err="1" smtClean="0">
                <a:latin typeface="+mj-lt"/>
              </a:rPr>
              <a:t>Fornecem</a:t>
            </a:r>
            <a:r>
              <a:rPr lang="en-GB" sz="1600" dirty="0" smtClean="0">
                <a:latin typeface="+mj-lt"/>
              </a:rPr>
              <a:t> </a:t>
            </a:r>
            <a:r>
              <a:rPr lang="en-GB" sz="1600" dirty="0" err="1" smtClean="0">
                <a:latin typeface="+mj-lt"/>
              </a:rPr>
              <a:t>informações</a:t>
            </a:r>
            <a:r>
              <a:rPr lang="en-GB" sz="1600" dirty="0" smtClean="0">
                <a:latin typeface="+mj-lt"/>
              </a:rPr>
              <a:t> de </a:t>
            </a:r>
            <a:r>
              <a:rPr lang="en-GB" sz="1600" dirty="0" err="1" smtClean="0">
                <a:latin typeface="+mj-lt"/>
              </a:rPr>
              <a:t>fácil</a:t>
            </a:r>
            <a:r>
              <a:rPr lang="en-GB" sz="1600" dirty="0" smtClean="0">
                <a:latin typeface="+mj-lt"/>
              </a:rPr>
              <a:t> </a:t>
            </a:r>
            <a:r>
              <a:rPr lang="en-GB" sz="1600" dirty="0" err="1" smtClean="0">
                <a:latin typeface="+mj-lt"/>
              </a:rPr>
              <a:t>compreensão</a:t>
            </a:r>
            <a:r>
              <a:rPr lang="en-GB" sz="1600" dirty="0" smtClean="0">
                <a:latin typeface="+mj-lt"/>
              </a:rPr>
              <a:t> </a:t>
            </a:r>
          </a:p>
          <a:p>
            <a:pPr marL="285750" indent="-285750">
              <a:lnSpc>
                <a:spcPct val="200000"/>
              </a:lnSpc>
              <a:buFont typeface="Arial" panose="020B0604020202020204" pitchFamily="34" charset="0"/>
              <a:buChar char="•"/>
            </a:pPr>
            <a:r>
              <a:rPr lang="en-GB" sz="1600" dirty="0" err="1" smtClean="0">
                <a:latin typeface="+mj-lt"/>
              </a:rPr>
              <a:t>Possibilitam</a:t>
            </a:r>
            <a:r>
              <a:rPr lang="en-GB" sz="1600" dirty="0" smtClean="0">
                <a:latin typeface="+mj-lt"/>
              </a:rPr>
              <a:t> feedback regular e </a:t>
            </a:r>
            <a:r>
              <a:rPr lang="en-GB" sz="1600" dirty="0" err="1" smtClean="0">
                <a:latin typeface="+mj-lt"/>
              </a:rPr>
              <a:t>objetivo</a:t>
            </a:r>
            <a:endParaRPr lang="en-GB" sz="1600" dirty="0" smtClean="0">
              <a:latin typeface="+mj-lt"/>
            </a:endParaRPr>
          </a:p>
          <a:p>
            <a:pPr marL="285750" indent="-285750">
              <a:lnSpc>
                <a:spcPct val="200000"/>
              </a:lnSpc>
              <a:buFont typeface="Arial" panose="020B0604020202020204" pitchFamily="34" charset="0"/>
              <a:buChar char="•"/>
            </a:pPr>
            <a:r>
              <a:rPr lang="en-GB" sz="1600" dirty="0" err="1" smtClean="0">
                <a:latin typeface="+mj-lt"/>
              </a:rPr>
              <a:t>Permitem</a:t>
            </a:r>
            <a:r>
              <a:rPr lang="en-GB" sz="1600" dirty="0" smtClean="0">
                <a:latin typeface="+mj-lt"/>
              </a:rPr>
              <a:t> </a:t>
            </a:r>
            <a:r>
              <a:rPr lang="en-GB" sz="1600" dirty="0" err="1" smtClean="0">
                <a:latin typeface="+mj-lt"/>
              </a:rPr>
              <a:t>identificar</a:t>
            </a:r>
            <a:r>
              <a:rPr lang="en-GB" sz="1600" dirty="0" smtClean="0">
                <a:latin typeface="+mj-lt"/>
              </a:rPr>
              <a:t> </a:t>
            </a:r>
            <a:r>
              <a:rPr lang="en-GB" sz="1600" dirty="0" err="1" smtClean="0">
                <a:latin typeface="+mj-lt"/>
              </a:rPr>
              <a:t>condições</a:t>
            </a:r>
            <a:r>
              <a:rPr lang="en-GB" sz="1600" dirty="0" smtClean="0">
                <a:latin typeface="+mj-lt"/>
              </a:rPr>
              <a:t> e </a:t>
            </a:r>
            <a:r>
              <a:rPr lang="en-GB" sz="1600" dirty="0" err="1" smtClean="0">
                <a:latin typeface="+mj-lt"/>
              </a:rPr>
              <a:t>tendências</a:t>
            </a:r>
            <a:endParaRPr lang="en-GB" sz="1600" dirty="0" smtClean="0">
              <a:latin typeface="+mj-lt"/>
            </a:endParaRPr>
          </a:p>
          <a:p>
            <a:pPr marL="285750" indent="-285750">
              <a:lnSpc>
                <a:spcPct val="200000"/>
              </a:lnSpc>
              <a:buFont typeface="Arial" panose="020B0604020202020204" pitchFamily="34" charset="0"/>
              <a:buChar char="•"/>
            </a:pPr>
            <a:r>
              <a:rPr lang="pt-BR" sz="1600" dirty="0" smtClean="0">
                <a:latin typeface="+mj-lt"/>
              </a:rPr>
              <a:t>Preenchem </a:t>
            </a:r>
            <a:r>
              <a:rPr lang="pt-BR" sz="1600" dirty="0">
                <a:latin typeface="+mj-lt"/>
              </a:rPr>
              <a:t>lacunas </a:t>
            </a:r>
            <a:r>
              <a:rPr lang="pt-BR" sz="1600" dirty="0" smtClean="0">
                <a:latin typeface="+mj-lt"/>
              </a:rPr>
              <a:t>de conhecimento</a:t>
            </a:r>
          </a:p>
          <a:p>
            <a:pPr marL="285750" indent="-285750">
              <a:lnSpc>
                <a:spcPct val="200000"/>
              </a:lnSpc>
              <a:buFont typeface="Arial" panose="020B0604020202020204" pitchFamily="34" charset="0"/>
              <a:buChar char="•"/>
            </a:pPr>
            <a:r>
              <a:rPr lang="en-US" sz="1600" dirty="0" err="1" smtClean="0">
                <a:latin typeface="+mj-lt"/>
              </a:rPr>
              <a:t>Medem</a:t>
            </a:r>
            <a:r>
              <a:rPr lang="en-US" sz="1600" dirty="0" smtClean="0">
                <a:latin typeface="+mj-lt"/>
              </a:rPr>
              <a:t> </a:t>
            </a:r>
            <a:r>
              <a:rPr lang="en-US" sz="1600" dirty="0" err="1" smtClean="0">
                <a:latin typeface="+mj-lt"/>
              </a:rPr>
              <a:t>progresso</a:t>
            </a:r>
            <a:r>
              <a:rPr lang="en-US" sz="1600" dirty="0" smtClean="0">
                <a:latin typeface="+mj-lt"/>
              </a:rPr>
              <a:t> e </a:t>
            </a:r>
            <a:r>
              <a:rPr lang="en-US" sz="1600" dirty="0" err="1" smtClean="0">
                <a:latin typeface="+mj-lt"/>
              </a:rPr>
              <a:t>eficiência</a:t>
            </a:r>
            <a:r>
              <a:rPr lang="en-US" sz="1600" dirty="0" smtClean="0">
                <a:latin typeface="+mj-lt"/>
              </a:rPr>
              <a:t> de </a:t>
            </a:r>
            <a:r>
              <a:rPr lang="en-US" sz="1600" dirty="0" err="1" smtClean="0">
                <a:latin typeface="+mj-lt"/>
              </a:rPr>
              <a:t>uma</a:t>
            </a:r>
            <a:r>
              <a:rPr lang="en-US" sz="1600" dirty="0" smtClean="0">
                <a:latin typeface="+mj-lt"/>
              </a:rPr>
              <a:t> </a:t>
            </a:r>
            <a:r>
              <a:rPr lang="en-US" sz="1600" dirty="0" err="1" smtClean="0">
                <a:latin typeface="+mj-lt"/>
              </a:rPr>
              <a:t>política</a:t>
            </a:r>
            <a:r>
              <a:rPr lang="en-US" sz="1600" dirty="0" smtClean="0">
                <a:latin typeface="+mj-lt"/>
              </a:rPr>
              <a:t> </a:t>
            </a:r>
          </a:p>
          <a:p>
            <a:pPr marL="285750" indent="-285750">
              <a:lnSpc>
                <a:spcPct val="200000"/>
              </a:lnSpc>
              <a:buFont typeface="Arial" panose="020B0604020202020204" pitchFamily="34" charset="0"/>
              <a:buChar char="•"/>
            </a:pPr>
            <a:r>
              <a:rPr lang="en-US" sz="1600" dirty="0" err="1" smtClean="0">
                <a:latin typeface="+mj-lt"/>
              </a:rPr>
              <a:t>Permitem</a:t>
            </a:r>
            <a:r>
              <a:rPr lang="en-US" sz="1600" dirty="0" smtClean="0">
                <a:latin typeface="+mj-lt"/>
              </a:rPr>
              <a:t> </a:t>
            </a:r>
            <a:r>
              <a:rPr lang="en-US" sz="1600" dirty="0" err="1" smtClean="0">
                <a:latin typeface="+mj-lt"/>
              </a:rPr>
              <a:t>monitorar</a:t>
            </a:r>
            <a:r>
              <a:rPr lang="en-US" sz="1600" dirty="0" smtClean="0">
                <a:latin typeface="+mj-lt"/>
              </a:rPr>
              <a:t> o </a:t>
            </a:r>
            <a:r>
              <a:rPr lang="en-US" sz="1600" dirty="0" err="1" smtClean="0">
                <a:latin typeface="+mj-lt"/>
              </a:rPr>
              <a:t>desempenho</a:t>
            </a:r>
            <a:r>
              <a:rPr lang="en-US" sz="1600" dirty="0" smtClean="0">
                <a:latin typeface="+mj-lt"/>
              </a:rPr>
              <a:t> e </a:t>
            </a:r>
            <a:r>
              <a:rPr lang="en-US" sz="1600" dirty="0" err="1" smtClean="0">
                <a:latin typeface="+mj-lt"/>
              </a:rPr>
              <a:t>comparar</a:t>
            </a:r>
            <a:r>
              <a:rPr lang="en-US" sz="1600" dirty="0" smtClean="0">
                <a:latin typeface="+mj-lt"/>
              </a:rPr>
              <a:t> </a:t>
            </a:r>
            <a:r>
              <a:rPr lang="en-US" sz="1600" dirty="0" err="1" smtClean="0">
                <a:latin typeface="+mj-lt"/>
              </a:rPr>
              <a:t>resultados</a:t>
            </a:r>
            <a:r>
              <a:rPr lang="en-US" sz="1600" dirty="0" smtClean="0">
                <a:latin typeface="+mj-lt"/>
              </a:rPr>
              <a:t> (benchmarking)</a:t>
            </a:r>
          </a:p>
          <a:p>
            <a:pPr marL="285750" indent="-285750">
              <a:lnSpc>
                <a:spcPct val="200000"/>
              </a:lnSpc>
              <a:buFont typeface="Arial" panose="020B0604020202020204" pitchFamily="34" charset="0"/>
              <a:buChar char="•"/>
            </a:pPr>
            <a:r>
              <a:rPr lang="en-US" sz="1600" dirty="0" err="1" smtClean="0">
                <a:latin typeface="+mj-lt"/>
              </a:rPr>
              <a:t>Permitem</a:t>
            </a:r>
            <a:r>
              <a:rPr lang="en-US" sz="1600" dirty="0" smtClean="0">
                <a:latin typeface="+mj-lt"/>
              </a:rPr>
              <a:t> </a:t>
            </a:r>
            <a:r>
              <a:rPr lang="en-US" sz="1600" dirty="0" err="1" smtClean="0">
                <a:latin typeface="+mj-lt"/>
              </a:rPr>
              <a:t>aos</a:t>
            </a:r>
            <a:r>
              <a:rPr lang="en-US" sz="1600" dirty="0" smtClean="0">
                <a:latin typeface="+mj-lt"/>
              </a:rPr>
              <a:t> </a:t>
            </a:r>
            <a:r>
              <a:rPr lang="en-US" sz="1600" dirty="0" err="1" smtClean="0">
                <a:latin typeface="+mj-lt"/>
              </a:rPr>
              <a:t>formuladores</a:t>
            </a:r>
            <a:r>
              <a:rPr lang="en-US" sz="1600" dirty="0" smtClean="0">
                <a:latin typeface="+mj-lt"/>
              </a:rPr>
              <a:t> de </a:t>
            </a:r>
            <a:r>
              <a:rPr lang="en-US" sz="1600" dirty="0" err="1" smtClean="0">
                <a:latin typeface="+mj-lt"/>
              </a:rPr>
              <a:t>políticas</a:t>
            </a:r>
            <a:r>
              <a:rPr lang="en-US" sz="1600" dirty="0" smtClean="0">
                <a:latin typeface="+mj-lt"/>
              </a:rPr>
              <a:t> </a:t>
            </a:r>
            <a:r>
              <a:rPr lang="en-US" sz="1600" dirty="0" err="1" smtClean="0">
                <a:latin typeface="+mj-lt"/>
              </a:rPr>
              <a:t>públicas</a:t>
            </a:r>
            <a:r>
              <a:rPr lang="en-US" sz="1600" dirty="0" smtClean="0">
                <a:latin typeface="+mj-lt"/>
              </a:rPr>
              <a:t> que </a:t>
            </a:r>
            <a:r>
              <a:rPr lang="en-US" sz="1600" dirty="0" err="1" smtClean="0">
                <a:latin typeface="+mj-lt"/>
              </a:rPr>
              <a:t>selecionem</a:t>
            </a:r>
            <a:r>
              <a:rPr lang="en-US" sz="1600" dirty="0" smtClean="0">
                <a:latin typeface="+mj-lt"/>
              </a:rPr>
              <a:t> (</a:t>
            </a:r>
            <a:r>
              <a:rPr lang="en-US" sz="1600" dirty="0" err="1" smtClean="0">
                <a:latin typeface="+mj-lt"/>
              </a:rPr>
              <a:t>ou</a:t>
            </a:r>
            <a:r>
              <a:rPr lang="en-US" sz="1600" dirty="0" smtClean="0">
                <a:latin typeface="+mj-lt"/>
              </a:rPr>
              <a:t> </a:t>
            </a:r>
            <a:r>
              <a:rPr lang="en-US" sz="1600" dirty="0" err="1" smtClean="0">
                <a:latin typeface="+mj-lt"/>
              </a:rPr>
              <a:t>alterem</a:t>
            </a:r>
            <a:r>
              <a:rPr lang="en-US" sz="1600" dirty="0">
                <a:latin typeface="+mj-lt"/>
              </a:rPr>
              <a:t>)</a:t>
            </a:r>
            <a:r>
              <a:rPr lang="en-US" sz="1600" dirty="0" smtClean="0">
                <a:latin typeface="+mj-lt"/>
              </a:rPr>
              <a:t> </a:t>
            </a:r>
            <a:r>
              <a:rPr lang="en-US" sz="1600" dirty="0" err="1" smtClean="0">
                <a:latin typeface="+mj-lt"/>
              </a:rPr>
              <a:t>prioridades</a:t>
            </a:r>
            <a:endParaRPr lang="en-US" sz="1600" dirty="0" smtClean="0">
              <a:latin typeface="+mj-lt"/>
            </a:endParaRPr>
          </a:p>
        </p:txBody>
      </p:sp>
    </p:spTree>
    <p:extLst>
      <p:ext uri="{BB962C8B-B14F-4D97-AF65-F5344CB8AC3E}">
        <p14:creationId xmlns:p14="http://schemas.microsoft.com/office/powerpoint/2010/main" val="3467658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671298188"/>
              </p:ext>
            </p:extLst>
          </p:nvPr>
        </p:nvGraphicFramePr>
        <p:xfrm>
          <a:off x="468313" y="1601788"/>
          <a:ext cx="8218487"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r>
              <a:rPr lang="en-GB" dirty="0" err="1" smtClean="0">
                <a:latin typeface="+mj-lt"/>
              </a:rPr>
              <a:t>Tipos</a:t>
            </a:r>
            <a:r>
              <a:rPr lang="en-GB" dirty="0" smtClean="0">
                <a:latin typeface="+mj-lt"/>
              </a:rPr>
              <a:t> de </a:t>
            </a:r>
            <a:r>
              <a:rPr lang="en-GB" dirty="0" err="1" smtClean="0">
                <a:latin typeface="+mj-lt"/>
              </a:rPr>
              <a:t>indicadores</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5</a:t>
            </a:fld>
            <a:endParaRPr lang="en-GB" dirty="0"/>
          </a:p>
        </p:txBody>
      </p:sp>
    </p:spTree>
    <p:extLst>
      <p:ext uri="{BB962C8B-B14F-4D97-AF65-F5344CB8AC3E}">
        <p14:creationId xmlns:p14="http://schemas.microsoft.com/office/powerpoint/2010/main" val="30960356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err="1" smtClean="0">
                <a:latin typeface="+mj-lt"/>
              </a:rPr>
              <a:t>Diferença</a:t>
            </a:r>
            <a:r>
              <a:rPr lang="en-GB" dirty="0" smtClean="0">
                <a:latin typeface="+mj-lt"/>
              </a:rPr>
              <a:t> entre </a:t>
            </a:r>
            <a:r>
              <a:rPr lang="en-GB" dirty="0" err="1" smtClean="0">
                <a:latin typeface="+mj-lt"/>
              </a:rPr>
              <a:t>indicadores</a:t>
            </a:r>
            <a:r>
              <a:rPr lang="en-GB" dirty="0" smtClean="0">
                <a:latin typeface="+mj-lt"/>
              </a:rPr>
              <a:t> de </a:t>
            </a:r>
            <a:r>
              <a:rPr lang="en-GB" dirty="0" err="1" smtClean="0">
                <a:latin typeface="+mj-lt"/>
              </a:rPr>
              <a:t>produto</a:t>
            </a:r>
            <a:r>
              <a:rPr lang="en-GB" dirty="0" smtClean="0">
                <a:latin typeface="+mj-lt"/>
              </a:rPr>
              <a:t> e </a:t>
            </a:r>
            <a:r>
              <a:rPr lang="en-GB" dirty="0" err="1" smtClean="0">
                <a:latin typeface="+mj-lt"/>
              </a:rPr>
              <a:t>resultado</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6</a:t>
            </a:fld>
            <a:endParaRPr lang="en-GB" dirty="0"/>
          </a:p>
        </p:txBody>
      </p:sp>
      <p:sp>
        <p:nvSpPr>
          <p:cNvPr id="6" name="Rounded Rectangle 5"/>
          <p:cNvSpPr/>
          <p:nvPr/>
        </p:nvSpPr>
        <p:spPr>
          <a:xfrm>
            <a:off x="1259632" y="1700808"/>
            <a:ext cx="2448272"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smtClean="0">
                <a:solidFill>
                  <a:schemeClr val="bg1"/>
                </a:solidFill>
              </a:rPr>
              <a:t>Produto</a:t>
            </a:r>
            <a:r>
              <a:rPr lang="en-GB" sz="2400" dirty="0" smtClean="0">
                <a:solidFill>
                  <a:schemeClr val="bg1"/>
                </a:solidFill>
              </a:rPr>
              <a:t>:</a:t>
            </a:r>
          </a:p>
          <a:p>
            <a:pPr algn="ctr"/>
            <a:r>
              <a:rPr lang="en-GB" sz="1600" dirty="0" smtClean="0">
                <a:solidFill>
                  <a:schemeClr val="bg1"/>
                </a:solidFill>
              </a:rPr>
              <a:t>O que a </a:t>
            </a:r>
            <a:r>
              <a:rPr lang="en-GB" sz="1600" dirty="0" err="1" smtClean="0">
                <a:solidFill>
                  <a:schemeClr val="bg1"/>
                </a:solidFill>
              </a:rPr>
              <a:t>política</a:t>
            </a:r>
            <a:r>
              <a:rPr lang="en-GB" sz="1600" dirty="0" smtClean="0">
                <a:solidFill>
                  <a:schemeClr val="bg1"/>
                </a:solidFill>
              </a:rPr>
              <a:t> </a:t>
            </a:r>
            <a:r>
              <a:rPr lang="en-GB" sz="1600" dirty="0" err="1" smtClean="0">
                <a:solidFill>
                  <a:schemeClr val="bg1"/>
                </a:solidFill>
              </a:rPr>
              <a:t>produziu</a:t>
            </a:r>
            <a:r>
              <a:rPr lang="en-GB" sz="1600" dirty="0" smtClean="0">
                <a:solidFill>
                  <a:schemeClr val="bg1"/>
                </a:solidFill>
              </a:rPr>
              <a:t> para </a:t>
            </a:r>
            <a:r>
              <a:rPr lang="en-GB" sz="1600" dirty="0" err="1" smtClean="0">
                <a:solidFill>
                  <a:schemeClr val="bg1"/>
                </a:solidFill>
              </a:rPr>
              <a:t>atingir</a:t>
            </a:r>
            <a:r>
              <a:rPr lang="en-GB" sz="1600" dirty="0" smtClean="0">
                <a:solidFill>
                  <a:schemeClr val="bg1"/>
                </a:solidFill>
              </a:rPr>
              <a:t> </a:t>
            </a:r>
            <a:r>
              <a:rPr lang="en-GB" sz="1600" dirty="0" err="1" smtClean="0">
                <a:solidFill>
                  <a:schemeClr val="bg1"/>
                </a:solidFill>
              </a:rPr>
              <a:t>seus</a:t>
            </a:r>
            <a:r>
              <a:rPr lang="en-GB" sz="1600" dirty="0" smtClean="0">
                <a:solidFill>
                  <a:schemeClr val="bg1"/>
                </a:solidFill>
              </a:rPr>
              <a:t> </a:t>
            </a:r>
            <a:r>
              <a:rPr lang="en-GB" sz="1600" dirty="0" err="1" smtClean="0">
                <a:solidFill>
                  <a:schemeClr val="bg1"/>
                </a:solidFill>
              </a:rPr>
              <a:t>objetivos</a:t>
            </a:r>
            <a:endParaRPr lang="en-GB" sz="1600" dirty="0">
              <a:solidFill>
                <a:schemeClr val="bg1"/>
              </a:solidFill>
            </a:endParaRPr>
          </a:p>
        </p:txBody>
      </p:sp>
      <p:sp>
        <p:nvSpPr>
          <p:cNvPr id="8" name="Content Placeholder 7"/>
          <p:cNvSpPr>
            <a:spLocks noGrp="1"/>
          </p:cNvSpPr>
          <p:nvPr>
            <p:ph idx="1"/>
          </p:nvPr>
        </p:nvSpPr>
        <p:spPr>
          <a:xfrm>
            <a:off x="4860032" y="1700808"/>
            <a:ext cx="2448272"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en-GB" sz="2400" dirty="0" err="1" smtClean="0">
                <a:solidFill>
                  <a:schemeClr val="bg1"/>
                </a:solidFill>
                <a:latin typeface="+mn-lt"/>
              </a:rPr>
              <a:t>Resultado</a:t>
            </a:r>
            <a:r>
              <a:rPr lang="en-GB" sz="2400" dirty="0" smtClean="0">
                <a:solidFill>
                  <a:schemeClr val="bg1"/>
                </a:solidFill>
                <a:latin typeface="+mn-lt"/>
              </a:rPr>
              <a:t>:</a:t>
            </a:r>
          </a:p>
          <a:p>
            <a:pPr marL="0" indent="0" algn="ctr">
              <a:buNone/>
            </a:pPr>
            <a:r>
              <a:rPr lang="pt-BR" sz="1600" dirty="0" smtClean="0">
                <a:solidFill>
                  <a:schemeClr val="bg1"/>
                </a:solidFill>
                <a:latin typeface="+mn-lt"/>
              </a:rPr>
              <a:t>O que se deve atingir por meio da política</a:t>
            </a:r>
            <a:endParaRPr lang="en-GB" sz="1600" dirty="0">
              <a:solidFill>
                <a:schemeClr val="bg1"/>
              </a:solidFill>
              <a:latin typeface="+mn-lt"/>
            </a:endParaRPr>
          </a:p>
        </p:txBody>
      </p:sp>
      <p:sp>
        <p:nvSpPr>
          <p:cNvPr id="9" name="TextBox 8"/>
          <p:cNvSpPr txBox="1"/>
          <p:nvPr/>
        </p:nvSpPr>
        <p:spPr>
          <a:xfrm>
            <a:off x="1048754" y="3799221"/>
            <a:ext cx="3496470" cy="738664"/>
          </a:xfrm>
          <a:prstGeom prst="rect">
            <a:avLst/>
          </a:prstGeom>
          <a:noFill/>
        </p:spPr>
        <p:txBody>
          <a:bodyPr wrap="none" rtlCol="0">
            <a:spAutoFit/>
          </a:bodyPr>
          <a:lstStyle/>
          <a:p>
            <a:pPr marL="285750" indent="-285750">
              <a:buFont typeface="Arial" panose="020B0604020202020204" pitchFamily="34" charset="0"/>
              <a:buChar char="•"/>
            </a:pPr>
            <a:r>
              <a:rPr lang="pt-BR" sz="1400" dirty="0"/>
              <a:t>Pode ser determinado diretamente</a:t>
            </a:r>
          </a:p>
          <a:p>
            <a:r>
              <a:rPr lang="pt-BR" sz="1400" dirty="0"/>
              <a:t>        por uma política</a:t>
            </a:r>
          </a:p>
          <a:p>
            <a:pPr marL="285750" indent="-285750">
              <a:buFont typeface="Arial" panose="020B0604020202020204" pitchFamily="34" charset="0"/>
              <a:buChar char="•"/>
            </a:pPr>
            <a:r>
              <a:rPr lang="pt-BR" sz="1400" dirty="0" smtClean="0"/>
              <a:t>Sem </a:t>
            </a:r>
            <a:r>
              <a:rPr lang="pt-BR" sz="1400" dirty="0"/>
              <a:t>incerteza sobre o </a:t>
            </a:r>
            <a:r>
              <a:rPr lang="pt-BR" sz="1400" dirty="0" smtClean="0"/>
              <a:t>que se produziu</a:t>
            </a:r>
            <a:endParaRPr lang="en-GB" sz="1400" dirty="0"/>
          </a:p>
        </p:txBody>
      </p:sp>
      <p:sp>
        <p:nvSpPr>
          <p:cNvPr id="10" name="TextBox 9"/>
          <p:cNvSpPr txBox="1"/>
          <p:nvPr/>
        </p:nvSpPr>
        <p:spPr>
          <a:xfrm>
            <a:off x="4580481" y="3793698"/>
            <a:ext cx="4413388" cy="738664"/>
          </a:xfrm>
          <a:prstGeom prst="rect">
            <a:avLst/>
          </a:prstGeom>
          <a:noFill/>
        </p:spPr>
        <p:txBody>
          <a:bodyPr wrap="none" rtlCol="0">
            <a:spAutoFit/>
          </a:bodyPr>
          <a:lstStyle/>
          <a:p>
            <a:pPr marL="285750" indent="-285750">
              <a:buFont typeface="Arial" panose="020B0604020202020204" pitchFamily="34" charset="0"/>
              <a:buChar char="•"/>
            </a:pPr>
            <a:r>
              <a:rPr lang="en-US" sz="1400" dirty="0" err="1" smtClean="0"/>
              <a:t>Pode</a:t>
            </a:r>
            <a:r>
              <a:rPr lang="en-US" sz="1400" dirty="0" smtClean="0"/>
              <a:t> </a:t>
            </a:r>
            <a:r>
              <a:rPr lang="en-US" sz="1400" dirty="0" err="1" smtClean="0"/>
              <a:t>ser</a:t>
            </a:r>
            <a:r>
              <a:rPr lang="en-US" sz="1400" dirty="0" smtClean="0"/>
              <a:t> </a:t>
            </a:r>
            <a:r>
              <a:rPr lang="en-US" sz="1400" dirty="0" err="1" smtClean="0"/>
              <a:t>atingido</a:t>
            </a:r>
            <a:r>
              <a:rPr lang="en-US" sz="1400" dirty="0" smtClean="0"/>
              <a:t> </a:t>
            </a:r>
            <a:r>
              <a:rPr lang="en-US" sz="1400" dirty="0" err="1" smtClean="0"/>
              <a:t>pelos</a:t>
            </a:r>
            <a:r>
              <a:rPr lang="en-US" sz="1400" dirty="0" smtClean="0"/>
              <a:t> </a:t>
            </a:r>
            <a:r>
              <a:rPr lang="en-US" sz="1400" dirty="0" err="1" smtClean="0"/>
              <a:t>produtos</a:t>
            </a:r>
            <a:endParaRPr lang="en-US" sz="1400" dirty="0" smtClean="0"/>
          </a:p>
          <a:p>
            <a:pPr marL="285750" indent="-285750">
              <a:buFont typeface="Arial" panose="020B0604020202020204" pitchFamily="34" charset="0"/>
              <a:buChar char="•"/>
            </a:pPr>
            <a:r>
              <a:rPr lang="en-US" sz="1400" dirty="0" err="1" smtClean="0"/>
              <a:t>Políticas</a:t>
            </a:r>
            <a:r>
              <a:rPr lang="en-US" sz="1400" dirty="0" smtClean="0"/>
              <a:t> </a:t>
            </a:r>
            <a:r>
              <a:rPr lang="en-US" sz="1400" dirty="0" err="1" smtClean="0"/>
              <a:t>públicas</a:t>
            </a:r>
            <a:r>
              <a:rPr lang="en-US" sz="1400" dirty="0" smtClean="0"/>
              <a:t> </a:t>
            </a:r>
            <a:r>
              <a:rPr lang="en-US" sz="1400" dirty="0" err="1" smtClean="0"/>
              <a:t>dificilmente</a:t>
            </a:r>
            <a:r>
              <a:rPr lang="en-US" sz="1400" dirty="0" smtClean="0"/>
              <a:t> </a:t>
            </a:r>
            <a:r>
              <a:rPr lang="en-US" sz="1400" dirty="0" err="1" smtClean="0"/>
              <a:t>podem</a:t>
            </a:r>
            <a:r>
              <a:rPr lang="en-US" sz="1400" dirty="0" smtClean="0"/>
              <a:t> </a:t>
            </a:r>
            <a:r>
              <a:rPr lang="en-US" sz="1400" dirty="0" err="1" smtClean="0"/>
              <a:t>prever</a:t>
            </a:r>
            <a:r>
              <a:rPr lang="en-US" sz="1400" dirty="0" smtClean="0"/>
              <a:t> com </a:t>
            </a:r>
          </a:p>
          <a:p>
            <a:pPr marL="285750" indent="-285750">
              <a:buFont typeface="Arial" panose="020B0604020202020204" pitchFamily="34" charset="0"/>
              <a:buChar char="•"/>
            </a:pPr>
            <a:r>
              <a:rPr lang="en-US" sz="1400" dirty="0" err="1" smtClean="0"/>
              <a:t>segurança</a:t>
            </a:r>
            <a:r>
              <a:rPr lang="en-US" sz="1400" dirty="0" smtClean="0"/>
              <a:t> </a:t>
            </a:r>
            <a:r>
              <a:rPr lang="en-US" sz="1400" dirty="0" err="1" smtClean="0"/>
              <a:t>quais</a:t>
            </a:r>
            <a:r>
              <a:rPr lang="en-US" sz="1400" dirty="0" smtClean="0"/>
              <a:t> </a:t>
            </a:r>
            <a:r>
              <a:rPr lang="en-US" sz="1400" dirty="0" err="1" smtClean="0"/>
              <a:t>resultados</a:t>
            </a:r>
            <a:r>
              <a:rPr lang="en-US" sz="1400" dirty="0" smtClean="0"/>
              <a:t> </a:t>
            </a:r>
            <a:r>
              <a:rPr lang="en-US" sz="1400" dirty="0" err="1" smtClean="0"/>
              <a:t>exatos</a:t>
            </a:r>
            <a:r>
              <a:rPr lang="en-US" sz="1400" dirty="0" smtClean="0"/>
              <a:t> </a:t>
            </a:r>
            <a:r>
              <a:rPr lang="en-US" sz="1400" dirty="0" err="1" smtClean="0"/>
              <a:t>serão</a:t>
            </a:r>
            <a:r>
              <a:rPr lang="en-US" sz="1400" dirty="0" smtClean="0"/>
              <a:t> </a:t>
            </a:r>
            <a:r>
              <a:rPr lang="en-US" sz="1400" dirty="0" err="1" smtClean="0"/>
              <a:t>atingidos</a:t>
            </a:r>
            <a:endParaRPr lang="en-GB" sz="1400" dirty="0"/>
          </a:p>
        </p:txBody>
      </p:sp>
      <p:sp>
        <p:nvSpPr>
          <p:cNvPr id="11" name="Rounded Rectangle 10"/>
          <p:cNvSpPr/>
          <p:nvPr/>
        </p:nvSpPr>
        <p:spPr>
          <a:xfrm>
            <a:off x="1259631" y="5085184"/>
            <a:ext cx="2499911"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smtClean="0"/>
              <a:t>Contratação</a:t>
            </a:r>
            <a:r>
              <a:rPr lang="en-GB" sz="1600" dirty="0" smtClean="0"/>
              <a:t> de </a:t>
            </a:r>
            <a:r>
              <a:rPr lang="en-GB" sz="1600" dirty="0" err="1" smtClean="0"/>
              <a:t>professores</a:t>
            </a:r>
            <a:endParaRPr lang="en-GB" sz="1600" dirty="0"/>
          </a:p>
        </p:txBody>
      </p:sp>
      <p:sp>
        <p:nvSpPr>
          <p:cNvPr id="12" name="Rounded Rectangle 11"/>
          <p:cNvSpPr/>
          <p:nvPr/>
        </p:nvSpPr>
        <p:spPr>
          <a:xfrm>
            <a:off x="4808393" y="5066699"/>
            <a:ext cx="2499911"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smtClean="0"/>
              <a:t>Resultados</a:t>
            </a:r>
            <a:r>
              <a:rPr lang="en-GB" sz="1600" dirty="0" smtClean="0"/>
              <a:t> de </a:t>
            </a:r>
            <a:r>
              <a:rPr lang="en-GB" sz="1600" dirty="0" err="1" smtClean="0"/>
              <a:t>exames</a:t>
            </a:r>
            <a:r>
              <a:rPr lang="en-GB" sz="1600" dirty="0" smtClean="0"/>
              <a:t> dos </a:t>
            </a:r>
            <a:r>
              <a:rPr lang="en-GB" sz="1600" dirty="0" err="1" smtClean="0"/>
              <a:t>alunos</a:t>
            </a:r>
            <a:endParaRPr lang="en-GB" sz="1600" dirty="0"/>
          </a:p>
        </p:txBody>
      </p:sp>
      <p:sp>
        <p:nvSpPr>
          <p:cNvPr id="13" name="Rounded Rectangle 12"/>
          <p:cNvSpPr/>
          <p:nvPr/>
        </p:nvSpPr>
        <p:spPr>
          <a:xfrm>
            <a:off x="1265653" y="5706493"/>
            <a:ext cx="2499911"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err="1" smtClean="0"/>
              <a:t>Mais</a:t>
            </a:r>
            <a:r>
              <a:rPr lang="en-GB" sz="1600" dirty="0"/>
              <a:t> </a:t>
            </a:r>
            <a:r>
              <a:rPr lang="en-GB" sz="1600" dirty="0" err="1" smtClean="0"/>
              <a:t>ônibus</a:t>
            </a:r>
            <a:endParaRPr lang="en-GB" sz="1600" dirty="0"/>
          </a:p>
        </p:txBody>
      </p:sp>
      <p:sp>
        <p:nvSpPr>
          <p:cNvPr id="14" name="Rounded Rectangle 13"/>
          <p:cNvSpPr/>
          <p:nvPr/>
        </p:nvSpPr>
        <p:spPr>
          <a:xfrm>
            <a:off x="4808393" y="5706493"/>
            <a:ext cx="2499911"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err="1" smtClean="0"/>
              <a:t>Proporção</a:t>
            </a:r>
            <a:r>
              <a:rPr lang="en-GB" sz="1400" dirty="0" smtClean="0"/>
              <a:t> de </a:t>
            </a:r>
            <a:r>
              <a:rPr lang="en-GB" sz="1400" dirty="0" err="1" smtClean="0"/>
              <a:t>alunos</a:t>
            </a:r>
            <a:r>
              <a:rPr lang="en-GB" sz="1400" dirty="0" smtClean="0"/>
              <a:t> que se </a:t>
            </a:r>
            <a:r>
              <a:rPr lang="en-GB" sz="1400" dirty="0" err="1" smtClean="0"/>
              <a:t>utilizam</a:t>
            </a:r>
            <a:r>
              <a:rPr lang="en-GB" sz="1400" dirty="0" smtClean="0"/>
              <a:t> de </a:t>
            </a:r>
            <a:r>
              <a:rPr lang="en-GB" sz="1400" dirty="0" err="1" smtClean="0"/>
              <a:t>transporte</a:t>
            </a:r>
            <a:endParaRPr lang="en-GB" sz="1400" dirty="0"/>
          </a:p>
        </p:txBody>
      </p:sp>
      <p:sp>
        <p:nvSpPr>
          <p:cNvPr id="15" name="Down Arrow 14"/>
          <p:cNvSpPr/>
          <p:nvPr/>
        </p:nvSpPr>
        <p:spPr>
          <a:xfrm>
            <a:off x="2200410" y="3068960"/>
            <a:ext cx="4846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own Arrow 15"/>
          <p:cNvSpPr/>
          <p:nvPr/>
        </p:nvSpPr>
        <p:spPr>
          <a:xfrm>
            <a:off x="5816032" y="3091582"/>
            <a:ext cx="4846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3809592" y="509461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3832170" y="570649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4324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err="1" smtClean="0">
                <a:latin typeface="+mj-lt"/>
              </a:rPr>
              <a:t>Objetivos</a:t>
            </a:r>
            <a:r>
              <a:rPr lang="en-GB" dirty="0" smtClean="0">
                <a:latin typeface="+mj-lt"/>
              </a:rPr>
              <a:t> de </a:t>
            </a:r>
            <a:r>
              <a:rPr lang="en-GB" dirty="0" err="1" smtClean="0">
                <a:latin typeface="+mj-lt"/>
              </a:rPr>
              <a:t>políticas</a:t>
            </a:r>
            <a:r>
              <a:rPr lang="en-GB" dirty="0" smtClean="0">
                <a:latin typeface="+mj-lt"/>
              </a:rPr>
              <a:t> </a:t>
            </a:r>
            <a:r>
              <a:rPr lang="en-GB" dirty="0" err="1" smtClean="0">
                <a:latin typeface="+mj-lt"/>
              </a:rPr>
              <a:t>públicas</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7</a:t>
            </a:fld>
            <a:endParaRPr lang="en-GB" dirty="0"/>
          </a:p>
        </p:txBody>
      </p:sp>
      <p:sp>
        <p:nvSpPr>
          <p:cNvPr id="5" name="Rounded Rectangle 4"/>
          <p:cNvSpPr/>
          <p:nvPr/>
        </p:nvSpPr>
        <p:spPr>
          <a:xfrm>
            <a:off x="2510290" y="1576210"/>
            <a:ext cx="4176464" cy="930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Aprimorar</a:t>
            </a:r>
            <a:r>
              <a:rPr lang="en-GB" dirty="0" smtClean="0"/>
              <a:t> o </a:t>
            </a:r>
            <a:r>
              <a:rPr lang="en-GB" dirty="0" err="1" smtClean="0"/>
              <a:t>nível</a:t>
            </a:r>
            <a:r>
              <a:rPr lang="en-GB" dirty="0" smtClean="0"/>
              <a:t> </a:t>
            </a:r>
            <a:r>
              <a:rPr lang="en-GB" dirty="0" err="1" smtClean="0"/>
              <a:t>geral</a:t>
            </a:r>
            <a:r>
              <a:rPr lang="en-GB" dirty="0" smtClean="0"/>
              <a:t> </a:t>
            </a:r>
            <a:r>
              <a:rPr lang="en-GB" dirty="0" err="1" smtClean="0"/>
              <a:t>educacional</a:t>
            </a:r>
            <a:r>
              <a:rPr lang="en-GB" dirty="0" smtClean="0"/>
              <a:t> da </a:t>
            </a:r>
            <a:r>
              <a:rPr lang="en-GB" dirty="0" err="1" smtClean="0"/>
              <a:t>população</a:t>
            </a:r>
            <a:endParaRPr lang="en-GB" dirty="0"/>
          </a:p>
        </p:txBody>
      </p:sp>
      <p:sp>
        <p:nvSpPr>
          <p:cNvPr id="8" name="Rounded Rectangle 7"/>
          <p:cNvSpPr/>
          <p:nvPr/>
        </p:nvSpPr>
        <p:spPr>
          <a:xfrm>
            <a:off x="1979712" y="2860662"/>
            <a:ext cx="417646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Aumento</a:t>
            </a:r>
            <a:r>
              <a:rPr lang="en-GB" dirty="0" smtClean="0"/>
              <a:t> da </a:t>
            </a:r>
            <a:r>
              <a:rPr lang="en-GB" dirty="0" err="1" smtClean="0"/>
              <a:t>proporção</a:t>
            </a:r>
            <a:r>
              <a:rPr lang="en-GB" dirty="0" smtClean="0"/>
              <a:t> de </a:t>
            </a:r>
            <a:r>
              <a:rPr lang="en-GB" dirty="0" err="1" smtClean="0"/>
              <a:t>alunos</a:t>
            </a:r>
            <a:r>
              <a:rPr lang="en-GB" dirty="0" smtClean="0"/>
              <a:t> com diploma de </a:t>
            </a:r>
            <a:r>
              <a:rPr lang="en-GB" dirty="0" err="1" smtClean="0"/>
              <a:t>ensino</a:t>
            </a:r>
            <a:r>
              <a:rPr lang="en-GB" dirty="0" smtClean="0"/>
              <a:t> </a:t>
            </a:r>
            <a:r>
              <a:rPr lang="en-GB" dirty="0" err="1" smtClean="0"/>
              <a:t>médio</a:t>
            </a:r>
            <a:endParaRPr lang="en-GB" dirty="0"/>
          </a:p>
        </p:txBody>
      </p:sp>
      <p:sp>
        <p:nvSpPr>
          <p:cNvPr id="9" name="Rounded Rectangle 8"/>
          <p:cNvSpPr/>
          <p:nvPr/>
        </p:nvSpPr>
        <p:spPr>
          <a:xfrm>
            <a:off x="1187624" y="3828907"/>
            <a:ext cx="417646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Aumento</a:t>
            </a:r>
            <a:r>
              <a:rPr lang="en-GB" dirty="0" smtClean="0"/>
              <a:t> da </a:t>
            </a:r>
            <a:r>
              <a:rPr lang="en-GB" dirty="0" err="1" smtClean="0"/>
              <a:t>proporção</a:t>
            </a:r>
            <a:r>
              <a:rPr lang="en-GB" dirty="0" smtClean="0"/>
              <a:t> de </a:t>
            </a:r>
            <a:r>
              <a:rPr lang="en-GB" dirty="0" err="1" smtClean="0"/>
              <a:t>alunos</a:t>
            </a:r>
            <a:r>
              <a:rPr lang="en-GB" dirty="0" smtClean="0"/>
              <a:t> </a:t>
            </a:r>
            <a:r>
              <a:rPr lang="en-GB" dirty="0" err="1" smtClean="0"/>
              <a:t>inscritos</a:t>
            </a:r>
            <a:r>
              <a:rPr lang="en-GB" dirty="0" smtClean="0"/>
              <a:t> no </a:t>
            </a:r>
            <a:r>
              <a:rPr lang="en-GB" dirty="0" err="1" smtClean="0"/>
              <a:t>ensino</a:t>
            </a:r>
            <a:r>
              <a:rPr lang="en-GB" dirty="0" smtClean="0"/>
              <a:t> </a:t>
            </a:r>
            <a:r>
              <a:rPr lang="en-GB" dirty="0" err="1" smtClean="0"/>
              <a:t>médio</a:t>
            </a:r>
            <a:endParaRPr lang="en-GB" dirty="0"/>
          </a:p>
        </p:txBody>
      </p:sp>
      <p:sp>
        <p:nvSpPr>
          <p:cNvPr id="10" name="Rounded Rectangle 9"/>
          <p:cNvSpPr/>
          <p:nvPr/>
        </p:nvSpPr>
        <p:spPr>
          <a:xfrm>
            <a:off x="118264" y="5811529"/>
            <a:ext cx="417646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Melhora</a:t>
            </a:r>
            <a:r>
              <a:rPr lang="en-GB" dirty="0" smtClean="0"/>
              <a:t> dos </a:t>
            </a:r>
            <a:r>
              <a:rPr lang="en-GB" dirty="0" err="1" smtClean="0"/>
              <a:t>meios</a:t>
            </a:r>
            <a:r>
              <a:rPr lang="en-GB" dirty="0" smtClean="0"/>
              <a:t> de </a:t>
            </a:r>
            <a:r>
              <a:rPr lang="en-GB" dirty="0" err="1" smtClean="0"/>
              <a:t>transporte</a:t>
            </a:r>
            <a:r>
              <a:rPr lang="en-GB" dirty="0" smtClean="0"/>
              <a:t> para </a:t>
            </a:r>
            <a:r>
              <a:rPr lang="en-GB" dirty="0" err="1" smtClean="0"/>
              <a:t>alunos</a:t>
            </a:r>
            <a:r>
              <a:rPr lang="en-GB" dirty="0" smtClean="0"/>
              <a:t> do </a:t>
            </a:r>
            <a:r>
              <a:rPr lang="en-GB" dirty="0" err="1" smtClean="0"/>
              <a:t>ensino</a:t>
            </a:r>
            <a:r>
              <a:rPr lang="en-GB" dirty="0" smtClean="0"/>
              <a:t> </a:t>
            </a:r>
            <a:r>
              <a:rPr lang="en-GB" dirty="0" err="1" smtClean="0"/>
              <a:t>médio</a:t>
            </a:r>
            <a:endParaRPr lang="en-GB" dirty="0"/>
          </a:p>
        </p:txBody>
      </p:sp>
      <p:sp>
        <p:nvSpPr>
          <p:cNvPr id="11" name="Rounded Rectangle 10"/>
          <p:cNvSpPr/>
          <p:nvPr/>
        </p:nvSpPr>
        <p:spPr>
          <a:xfrm>
            <a:off x="459684" y="4793188"/>
            <a:ext cx="4176464"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Melhora</a:t>
            </a:r>
            <a:r>
              <a:rPr lang="en-GB" dirty="0" smtClean="0"/>
              <a:t> da </a:t>
            </a:r>
            <a:r>
              <a:rPr lang="en-GB" dirty="0" err="1" smtClean="0"/>
              <a:t>infraestrutura</a:t>
            </a:r>
            <a:r>
              <a:rPr lang="en-GB" dirty="0" smtClean="0"/>
              <a:t> das </a:t>
            </a:r>
            <a:r>
              <a:rPr lang="en-GB" dirty="0" err="1" smtClean="0"/>
              <a:t>escolas</a:t>
            </a:r>
            <a:r>
              <a:rPr lang="en-GB" dirty="0" smtClean="0"/>
              <a:t> de </a:t>
            </a:r>
            <a:r>
              <a:rPr lang="en-GB" dirty="0" err="1" smtClean="0"/>
              <a:t>ensino</a:t>
            </a:r>
            <a:r>
              <a:rPr lang="en-GB" dirty="0" smtClean="0"/>
              <a:t> </a:t>
            </a:r>
            <a:r>
              <a:rPr lang="en-GB" dirty="0" err="1" smtClean="0"/>
              <a:t>médio</a:t>
            </a:r>
            <a:endParaRPr lang="en-GB" dirty="0"/>
          </a:p>
        </p:txBody>
      </p:sp>
      <p:sp>
        <p:nvSpPr>
          <p:cNvPr id="12" name="Rounded Rectangle 11"/>
          <p:cNvSpPr/>
          <p:nvPr/>
        </p:nvSpPr>
        <p:spPr>
          <a:xfrm>
            <a:off x="6694217" y="2869271"/>
            <a:ext cx="914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
            </a:r>
            <a:endParaRPr lang="en-GB" dirty="0"/>
          </a:p>
        </p:txBody>
      </p:sp>
      <p:sp>
        <p:nvSpPr>
          <p:cNvPr id="13" name="Rounded Rectangle 12"/>
          <p:cNvSpPr/>
          <p:nvPr/>
        </p:nvSpPr>
        <p:spPr>
          <a:xfrm>
            <a:off x="6190708" y="3833836"/>
            <a:ext cx="914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
            </a:r>
            <a:endParaRPr lang="en-GB" dirty="0"/>
          </a:p>
        </p:txBody>
      </p:sp>
      <p:sp>
        <p:nvSpPr>
          <p:cNvPr id="14" name="Rounded Rectangle 13"/>
          <p:cNvSpPr/>
          <p:nvPr/>
        </p:nvSpPr>
        <p:spPr>
          <a:xfrm>
            <a:off x="7380714" y="3810018"/>
            <a:ext cx="914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
            </a:r>
            <a:endParaRPr lang="en-GB" dirty="0"/>
          </a:p>
        </p:txBody>
      </p:sp>
      <p:sp>
        <p:nvSpPr>
          <p:cNvPr id="15" name="Rounded Rectangle 14"/>
          <p:cNvSpPr/>
          <p:nvPr/>
        </p:nvSpPr>
        <p:spPr>
          <a:xfrm>
            <a:off x="5364088" y="4802419"/>
            <a:ext cx="914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
            </a:r>
            <a:endParaRPr lang="en-GB" dirty="0"/>
          </a:p>
        </p:txBody>
      </p:sp>
      <p:sp>
        <p:nvSpPr>
          <p:cNvPr id="16" name="Rounded Rectangle 15"/>
          <p:cNvSpPr/>
          <p:nvPr/>
        </p:nvSpPr>
        <p:spPr>
          <a:xfrm>
            <a:off x="6869220" y="4729992"/>
            <a:ext cx="914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
            </a:r>
            <a:endParaRPr lang="en-GB" dirty="0"/>
          </a:p>
        </p:txBody>
      </p:sp>
      <p:sp>
        <p:nvSpPr>
          <p:cNvPr id="17" name="Rounded Rectangle 16"/>
          <p:cNvSpPr/>
          <p:nvPr/>
        </p:nvSpPr>
        <p:spPr>
          <a:xfrm>
            <a:off x="7872337" y="2860662"/>
            <a:ext cx="914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
            </a:r>
            <a:endParaRPr lang="en-GB" dirty="0"/>
          </a:p>
        </p:txBody>
      </p:sp>
      <p:sp>
        <p:nvSpPr>
          <p:cNvPr id="18" name="Rounded Rectangle 17"/>
          <p:cNvSpPr/>
          <p:nvPr/>
        </p:nvSpPr>
        <p:spPr>
          <a:xfrm>
            <a:off x="5076056" y="5770664"/>
            <a:ext cx="914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
            </a:r>
            <a:endParaRPr lang="en-GB" dirty="0"/>
          </a:p>
        </p:txBody>
      </p:sp>
      <p:sp>
        <p:nvSpPr>
          <p:cNvPr id="19" name="Rounded Rectangle 18"/>
          <p:cNvSpPr/>
          <p:nvPr/>
        </p:nvSpPr>
        <p:spPr>
          <a:xfrm>
            <a:off x="6610377" y="5760702"/>
            <a:ext cx="91440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
            </a:r>
            <a:endParaRPr lang="en-GB" dirty="0"/>
          </a:p>
        </p:txBody>
      </p:sp>
      <p:cxnSp>
        <p:nvCxnSpPr>
          <p:cNvPr id="21" name="Straight Arrow Connector 20"/>
          <p:cNvCxnSpPr>
            <a:stCxn id="5" idx="2"/>
            <a:endCxn id="8" idx="0"/>
          </p:cNvCxnSpPr>
          <p:nvPr/>
        </p:nvCxnSpPr>
        <p:spPr>
          <a:xfrm flipH="1">
            <a:off x="4067944" y="2506372"/>
            <a:ext cx="530578" cy="3542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3537366" y="3489845"/>
            <a:ext cx="530578" cy="32017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843808" y="4458090"/>
            <a:ext cx="530578" cy="32017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2333068" y="5464113"/>
            <a:ext cx="530578" cy="32017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703918" y="2518064"/>
            <a:ext cx="2342404" cy="3183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598522" y="2516333"/>
            <a:ext cx="3767773" cy="26297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140004" y="3512698"/>
            <a:ext cx="2342404" cy="3183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14" idx="0"/>
          </p:cNvCxnSpPr>
          <p:nvPr/>
        </p:nvCxnSpPr>
        <p:spPr>
          <a:xfrm>
            <a:off x="4327508" y="3513537"/>
            <a:ext cx="3510406" cy="29648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537366" y="4461324"/>
            <a:ext cx="2342404" cy="3183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endCxn id="16" idx="0"/>
          </p:cNvCxnSpPr>
          <p:nvPr/>
        </p:nvCxnSpPr>
        <p:spPr>
          <a:xfrm>
            <a:off x="4001012" y="4485363"/>
            <a:ext cx="3325408" cy="2446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2934614" y="5475097"/>
            <a:ext cx="2560540" cy="2667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endCxn id="19" idx="0"/>
          </p:cNvCxnSpPr>
          <p:nvPr/>
        </p:nvCxnSpPr>
        <p:spPr>
          <a:xfrm>
            <a:off x="2986200" y="5465982"/>
            <a:ext cx="4081377" cy="2947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038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514350" indent="-514350">
              <a:buFont typeface="+mj-lt"/>
              <a:buAutoNum type="arabicPeriod"/>
            </a:pPr>
            <a:r>
              <a:rPr lang="en-US" dirty="0" err="1" smtClean="0"/>
              <a:t>Evitar</a:t>
            </a:r>
            <a:r>
              <a:rPr lang="en-US" dirty="0" smtClean="0"/>
              <a:t> a </a:t>
            </a:r>
            <a:r>
              <a:rPr lang="en-US" dirty="0" err="1" smtClean="0"/>
              <a:t>utilização</a:t>
            </a:r>
            <a:r>
              <a:rPr lang="en-US" dirty="0" smtClean="0"/>
              <a:t> de </a:t>
            </a:r>
            <a:r>
              <a:rPr lang="en-US" dirty="0" err="1" smtClean="0"/>
              <a:t>medidas</a:t>
            </a:r>
            <a:r>
              <a:rPr lang="en-US" dirty="0" smtClean="0"/>
              <a:t> de </a:t>
            </a:r>
            <a:r>
              <a:rPr lang="en-US" dirty="0" err="1" smtClean="0"/>
              <a:t>produto</a:t>
            </a:r>
            <a:r>
              <a:rPr lang="en-US" dirty="0" smtClean="0"/>
              <a:t> para </a:t>
            </a:r>
            <a:r>
              <a:rPr lang="en-US" dirty="0" err="1" smtClean="0"/>
              <a:t>indicadores</a:t>
            </a:r>
            <a:r>
              <a:rPr lang="en-US" dirty="0" smtClean="0"/>
              <a:t> de </a:t>
            </a:r>
            <a:r>
              <a:rPr lang="en-US" dirty="0" err="1" smtClean="0"/>
              <a:t>resultado</a:t>
            </a:r>
            <a:endParaRPr lang="en-US" dirty="0" smtClean="0"/>
          </a:p>
          <a:p>
            <a:pPr marL="514350" indent="-514350">
              <a:buFont typeface="+mj-lt"/>
              <a:buAutoNum type="arabicPeriod"/>
            </a:pPr>
            <a:r>
              <a:rPr lang="en-US" dirty="0" err="1" smtClean="0"/>
              <a:t>Vincular</a:t>
            </a:r>
            <a:r>
              <a:rPr lang="en-US" dirty="0" smtClean="0"/>
              <a:t> </a:t>
            </a:r>
            <a:r>
              <a:rPr lang="en-US" dirty="0" err="1" smtClean="0"/>
              <a:t>indicadores</a:t>
            </a:r>
            <a:r>
              <a:rPr lang="en-US" dirty="0" smtClean="0"/>
              <a:t> com </a:t>
            </a:r>
            <a:r>
              <a:rPr lang="en-US" dirty="0" err="1" smtClean="0"/>
              <a:t>os</a:t>
            </a:r>
            <a:r>
              <a:rPr lang="en-US" dirty="0" smtClean="0"/>
              <a:t> </a:t>
            </a:r>
            <a:r>
              <a:rPr lang="en-US" dirty="0" err="1" smtClean="0"/>
              <a:t>objetivos</a:t>
            </a:r>
            <a:r>
              <a:rPr lang="en-US" dirty="0" smtClean="0"/>
              <a:t> da </a:t>
            </a:r>
            <a:r>
              <a:rPr lang="en-US" dirty="0" err="1" smtClean="0"/>
              <a:t>política</a:t>
            </a:r>
            <a:r>
              <a:rPr lang="en-US" dirty="0" smtClean="0"/>
              <a:t> </a:t>
            </a:r>
            <a:r>
              <a:rPr lang="en-US" dirty="0" err="1" smtClean="0"/>
              <a:t>pública</a:t>
            </a:r>
            <a:r>
              <a:rPr lang="en-US" dirty="0" smtClean="0"/>
              <a:t> </a:t>
            </a:r>
          </a:p>
          <a:p>
            <a:pPr marL="514350" indent="-514350">
              <a:buFont typeface="+mj-lt"/>
              <a:buAutoNum type="arabicPeriod"/>
            </a:pPr>
            <a:r>
              <a:rPr lang="pt-BR" dirty="0" smtClean="0"/>
              <a:t>Manter consistência dos indicadores ao </a:t>
            </a:r>
            <a:r>
              <a:rPr lang="pt-BR" dirty="0"/>
              <a:t>longo do tempo</a:t>
            </a:r>
          </a:p>
          <a:p>
            <a:pPr marL="514350" indent="-514350">
              <a:buFont typeface="+mj-lt"/>
              <a:buAutoNum type="arabicPeriod"/>
            </a:pPr>
            <a:r>
              <a:rPr lang="en-US" dirty="0" err="1" smtClean="0"/>
              <a:t>Utilizar</a:t>
            </a:r>
            <a:r>
              <a:rPr lang="en-US" dirty="0" smtClean="0"/>
              <a:t> dados com </a:t>
            </a:r>
            <a:r>
              <a:rPr lang="en-US" dirty="0" err="1" smtClean="0"/>
              <a:t>atualização</a:t>
            </a:r>
            <a:r>
              <a:rPr lang="en-US" dirty="0" smtClean="0"/>
              <a:t> </a:t>
            </a:r>
            <a:r>
              <a:rPr lang="en-US" dirty="0" err="1" smtClean="0"/>
              <a:t>recorrente</a:t>
            </a:r>
            <a:r>
              <a:rPr lang="en-US" dirty="0" smtClean="0"/>
              <a:t> </a:t>
            </a:r>
          </a:p>
          <a:p>
            <a:pPr marL="514350" indent="-514350">
              <a:buFont typeface="+mj-lt"/>
              <a:buAutoNum type="arabicPeriod"/>
            </a:pPr>
            <a:r>
              <a:rPr lang="en-US" dirty="0" err="1" smtClean="0"/>
              <a:t>Normalizar</a:t>
            </a:r>
            <a:r>
              <a:rPr lang="en-US" dirty="0" smtClean="0"/>
              <a:t> </a:t>
            </a:r>
            <a:r>
              <a:rPr lang="en-US" dirty="0" err="1" smtClean="0"/>
              <a:t>indicadores</a:t>
            </a:r>
            <a:r>
              <a:rPr lang="en-US" dirty="0" smtClean="0"/>
              <a:t> com </a:t>
            </a:r>
            <a:r>
              <a:rPr lang="en-US" dirty="0" err="1" smtClean="0"/>
              <a:t>denominador</a:t>
            </a:r>
            <a:r>
              <a:rPr lang="en-US" dirty="0" smtClean="0"/>
              <a:t> </a:t>
            </a:r>
            <a:r>
              <a:rPr lang="en-US" dirty="0" err="1" smtClean="0"/>
              <a:t>apropriado</a:t>
            </a:r>
            <a:r>
              <a:rPr lang="en-US" dirty="0" smtClean="0"/>
              <a:t> </a:t>
            </a:r>
          </a:p>
          <a:p>
            <a:pPr marL="514350" indent="-514350">
              <a:buFont typeface="+mj-lt"/>
              <a:buAutoNum type="arabicPeriod"/>
            </a:pPr>
            <a:r>
              <a:rPr lang="en-US" dirty="0" err="1" smtClean="0"/>
              <a:t>Minimizar</a:t>
            </a:r>
            <a:r>
              <a:rPr lang="en-US" dirty="0" smtClean="0"/>
              <a:t> o </a:t>
            </a:r>
            <a:r>
              <a:rPr lang="en-US" dirty="0" err="1" smtClean="0"/>
              <a:t>custo</a:t>
            </a:r>
            <a:r>
              <a:rPr lang="en-US" dirty="0" smtClean="0"/>
              <a:t> da </a:t>
            </a:r>
            <a:r>
              <a:rPr lang="en-US" dirty="0" err="1" smtClean="0"/>
              <a:t>coleta</a:t>
            </a:r>
            <a:r>
              <a:rPr lang="en-US" dirty="0" smtClean="0"/>
              <a:t> dos dados</a:t>
            </a:r>
            <a:endParaRPr lang="en-GB" dirty="0"/>
          </a:p>
        </p:txBody>
      </p:sp>
      <p:sp>
        <p:nvSpPr>
          <p:cNvPr id="3" name="Title 2"/>
          <p:cNvSpPr>
            <a:spLocks noGrp="1"/>
          </p:cNvSpPr>
          <p:nvPr>
            <p:ph type="title"/>
          </p:nvPr>
        </p:nvSpPr>
        <p:spPr/>
        <p:txBody>
          <a:bodyPr/>
          <a:lstStyle/>
          <a:p>
            <a:r>
              <a:rPr lang="en-GB" dirty="0" err="1" smtClean="0">
                <a:latin typeface="+mj-lt"/>
              </a:rPr>
              <a:t>Formulando</a:t>
            </a:r>
            <a:r>
              <a:rPr lang="en-GB" dirty="0" smtClean="0">
                <a:latin typeface="+mj-lt"/>
              </a:rPr>
              <a:t> </a:t>
            </a:r>
            <a:r>
              <a:rPr lang="en-GB" dirty="0" err="1" smtClean="0">
                <a:latin typeface="+mj-lt"/>
              </a:rPr>
              <a:t>indicadores</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8</a:t>
            </a:fld>
            <a:endParaRPr lang="en-GB" dirty="0"/>
          </a:p>
        </p:txBody>
      </p:sp>
    </p:spTree>
    <p:extLst>
      <p:ext uri="{BB962C8B-B14F-4D97-AF65-F5344CB8AC3E}">
        <p14:creationId xmlns:p14="http://schemas.microsoft.com/office/powerpoint/2010/main" val="27787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142927013"/>
              </p:ext>
            </p:extLst>
          </p:nvPr>
        </p:nvGraphicFramePr>
        <p:xfrm>
          <a:off x="611560" y="1332303"/>
          <a:ext cx="7416824" cy="5523313"/>
        </p:xfrm>
        <a:graphic>
          <a:graphicData uri="http://schemas.openxmlformats.org/drawingml/2006/table">
            <a:tbl>
              <a:tblPr firstRow="1" bandRow="1">
                <a:tableStyleId>{5C22544A-7EE6-4342-B048-85BDC9FD1C3A}</a:tableStyleId>
              </a:tblPr>
              <a:tblGrid>
                <a:gridCol w="2598668">
                  <a:extLst>
                    <a:ext uri="{9D8B030D-6E8A-4147-A177-3AD203B41FA5}">
                      <a16:colId xmlns:a16="http://schemas.microsoft.com/office/drawing/2014/main" val="3246944491"/>
                    </a:ext>
                  </a:extLst>
                </a:gridCol>
                <a:gridCol w="4818156">
                  <a:extLst>
                    <a:ext uri="{9D8B030D-6E8A-4147-A177-3AD203B41FA5}">
                      <a16:colId xmlns:a16="http://schemas.microsoft.com/office/drawing/2014/main" val="2448679664"/>
                    </a:ext>
                  </a:extLst>
                </a:gridCol>
              </a:tblGrid>
              <a:tr h="499195">
                <a:tc>
                  <a:txBody>
                    <a:bodyPr/>
                    <a:lstStyle/>
                    <a:p>
                      <a:r>
                        <a:rPr lang="en-GB" sz="1400" dirty="0" err="1" smtClean="0"/>
                        <a:t>Indicador</a:t>
                      </a:r>
                      <a:endParaRPr lang="en-GB" sz="1400" dirty="0"/>
                    </a:p>
                  </a:txBody>
                  <a:tcPr/>
                </a:tc>
                <a:tc>
                  <a:txBody>
                    <a:bodyPr/>
                    <a:lstStyle/>
                    <a:p>
                      <a:r>
                        <a:rPr lang="pt-BR" sz="1400" dirty="0" smtClean="0"/>
                        <a:t>A1: Proporção de crianças de 6 anos que possuem habilidades linguísticas ao menos satisfatórias</a:t>
                      </a:r>
                      <a:endParaRPr lang="en-GB" sz="1400" dirty="0"/>
                    </a:p>
                  </a:txBody>
                  <a:tcPr/>
                </a:tc>
                <a:extLst>
                  <a:ext uri="{0D108BD9-81ED-4DB2-BD59-A6C34878D82A}">
                    <a16:rowId xmlns:a16="http://schemas.microsoft.com/office/drawing/2014/main" val="2249837166"/>
                  </a:ext>
                </a:extLst>
              </a:tr>
              <a:tr h="451985">
                <a:tc>
                  <a:txBody>
                    <a:bodyPr/>
                    <a:lstStyle/>
                    <a:p>
                      <a:r>
                        <a:rPr lang="en-GB" sz="1100" b="1" dirty="0" err="1" smtClean="0"/>
                        <a:t>Objetivo</a:t>
                      </a:r>
                      <a:r>
                        <a:rPr lang="en-GB" sz="1100" b="1" dirty="0" smtClean="0"/>
                        <a:t> de </a:t>
                      </a:r>
                      <a:r>
                        <a:rPr lang="en-GB" sz="1100" b="1" dirty="0" err="1" smtClean="0"/>
                        <a:t>política</a:t>
                      </a:r>
                      <a:r>
                        <a:rPr lang="en-GB" sz="1100" b="1" dirty="0" smtClean="0"/>
                        <a:t> </a:t>
                      </a:r>
                      <a:r>
                        <a:rPr lang="en-GB" sz="1100" b="1" dirty="0" err="1" smtClean="0"/>
                        <a:t>pública</a:t>
                      </a:r>
                      <a:r>
                        <a:rPr lang="en-GB" sz="1100" b="1" dirty="0" smtClean="0"/>
                        <a:t> </a:t>
                      </a:r>
                      <a:r>
                        <a:rPr lang="en-GB" sz="1100" b="1" dirty="0" err="1" smtClean="0"/>
                        <a:t>correspondente</a:t>
                      </a:r>
                      <a:endParaRPr lang="en-GB" sz="1100" b="1" dirty="0"/>
                    </a:p>
                  </a:txBody>
                  <a:tcPr/>
                </a:tc>
                <a:tc>
                  <a:txBody>
                    <a:bodyPr/>
                    <a:lstStyle/>
                    <a:p>
                      <a:r>
                        <a:rPr lang="pt-BR" sz="1100" dirty="0" smtClean="0"/>
                        <a:t>Objetivo A: Garantir uma educação pré-escolar de alta qualidade, para aprimorar o desempenho escolar de grupos vulneráveis</a:t>
                      </a:r>
                      <a:endParaRPr lang="en-GB" sz="1100" dirty="0"/>
                    </a:p>
                  </a:txBody>
                  <a:tcPr/>
                </a:tc>
                <a:extLst>
                  <a:ext uri="{0D108BD9-81ED-4DB2-BD59-A6C34878D82A}">
                    <a16:rowId xmlns:a16="http://schemas.microsoft.com/office/drawing/2014/main" val="3841779058"/>
                  </a:ext>
                </a:extLst>
              </a:tr>
              <a:tr h="346157">
                <a:tc>
                  <a:txBody>
                    <a:bodyPr/>
                    <a:lstStyle/>
                    <a:p>
                      <a:r>
                        <a:rPr lang="en-GB" sz="1100" b="1" dirty="0" err="1" smtClean="0"/>
                        <a:t>Valor</a:t>
                      </a:r>
                      <a:r>
                        <a:rPr lang="en-GB" sz="1100" b="1" dirty="0" smtClean="0"/>
                        <a:t> </a:t>
                      </a:r>
                      <a:r>
                        <a:rPr lang="en-GB" sz="1100" b="1" dirty="0" err="1" smtClean="0"/>
                        <a:t>atual</a:t>
                      </a:r>
                      <a:r>
                        <a:rPr lang="en-GB" sz="1100" b="1" dirty="0" smtClean="0"/>
                        <a:t> / meta</a:t>
                      </a:r>
                      <a:endParaRPr lang="en-GB" sz="1100" b="1" dirty="0"/>
                    </a:p>
                  </a:txBody>
                  <a:tcPr/>
                </a:tc>
                <a:tc>
                  <a:txBody>
                    <a:bodyPr/>
                    <a:lstStyle/>
                    <a:p>
                      <a:r>
                        <a:rPr lang="en-GB" sz="1100" dirty="0" smtClean="0"/>
                        <a:t>90.3% / 95.0% </a:t>
                      </a:r>
                      <a:r>
                        <a:rPr lang="en-GB" sz="1100" dirty="0" err="1" smtClean="0"/>
                        <a:t>em</a:t>
                      </a:r>
                      <a:r>
                        <a:rPr lang="en-GB" sz="1100" dirty="0" smtClean="0"/>
                        <a:t> 2020</a:t>
                      </a:r>
                      <a:endParaRPr lang="en-GB" sz="1100" dirty="0"/>
                    </a:p>
                  </a:txBody>
                  <a:tcPr/>
                </a:tc>
                <a:extLst>
                  <a:ext uri="{0D108BD9-81ED-4DB2-BD59-A6C34878D82A}">
                    <a16:rowId xmlns:a16="http://schemas.microsoft.com/office/drawing/2014/main" val="2418105453"/>
                  </a:ext>
                </a:extLst>
              </a:tr>
              <a:tr h="572606">
                <a:tc>
                  <a:txBody>
                    <a:bodyPr/>
                    <a:lstStyle/>
                    <a:p>
                      <a:r>
                        <a:rPr lang="en-GB" sz="1100" b="1" dirty="0" err="1" smtClean="0"/>
                        <a:t>Unidade</a:t>
                      </a:r>
                      <a:r>
                        <a:rPr lang="en-GB" sz="1100" b="1" dirty="0" smtClean="0"/>
                        <a:t> de </a:t>
                      </a:r>
                      <a:r>
                        <a:rPr lang="en-GB" sz="1100" b="1" dirty="0" err="1" smtClean="0"/>
                        <a:t>medida</a:t>
                      </a:r>
                      <a:endParaRPr lang="en-GB" sz="1100" b="1" dirty="0"/>
                    </a:p>
                  </a:txBody>
                  <a:tcPr/>
                </a:tc>
                <a:tc>
                  <a:txBody>
                    <a:bodyPr/>
                    <a:lstStyle/>
                    <a:p>
                      <a:r>
                        <a:rPr lang="pt-BR" sz="1100" dirty="0" smtClean="0"/>
                        <a:t>Percentual de crianças de seis anos de idade que frequentam escola primária e apresentam desempenho pelo menos satisfatório no teste padronizado de habilidades</a:t>
                      </a:r>
                      <a:r>
                        <a:rPr lang="pt-BR" sz="1100" baseline="0" dirty="0" smtClean="0"/>
                        <a:t> linguísticas</a:t>
                      </a:r>
                      <a:endParaRPr lang="en-GB" sz="1100" dirty="0"/>
                    </a:p>
                  </a:txBody>
                  <a:tcPr/>
                </a:tc>
                <a:extLst>
                  <a:ext uri="{0D108BD9-81ED-4DB2-BD59-A6C34878D82A}">
                    <a16:rowId xmlns:a16="http://schemas.microsoft.com/office/drawing/2014/main" val="854341582"/>
                  </a:ext>
                </a:extLst>
              </a:tr>
              <a:tr h="345151">
                <a:tc>
                  <a:txBody>
                    <a:bodyPr/>
                    <a:lstStyle/>
                    <a:p>
                      <a:r>
                        <a:rPr lang="en-GB" sz="1100" b="1" dirty="0" smtClean="0"/>
                        <a:t>Fonte de</a:t>
                      </a:r>
                      <a:r>
                        <a:rPr lang="en-GB" sz="1100" b="1" baseline="0" dirty="0" smtClean="0"/>
                        <a:t> </a:t>
                      </a:r>
                      <a:r>
                        <a:rPr lang="en-GB" sz="1100" b="1" baseline="0" dirty="0" err="1" smtClean="0"/>
                        <a:t>informação</a:t>
                      </a:r>
                      <a:endParaRPr lang="en-GB" sz="1100" b="1" dirty="0"/>
                    </a:p>
                  </a:txBody>
                  <a:tcPr/>
                </a:tc>
                <a:tc>
                  <a:txBody>
                    <a:bodyPr/>
                    <a:lstStyle/>
                    <a:p>
                      <a:r>
                        <a:rPr lang="pt-BR" sz="1100" dirty="0" smtClean="0"/>
                        <a:t>Dados nacionais sobre testes escolares</a:t>
                      </a:r>
                      <a:endParaRPr lang="en-GB" sz="1100" dirty="0"/>
                    </a:p>
                  </a:txBody>
                  <a:tcPr/>
                </a:tc>
                <a:extLst>
                  <a:ext uri="{0D108BD9-81ED-4DB2-BD59-A6C34878D82A}">
                    <a16:rowId xmlns:a16="http://schemas.microsoft.com/office/drawing/2014/main" val="315809668"/>
                  </a:ext>
                </a:extLst>
              </a:tr>
              <a:tr h="398568">
                <a:tc>
                  <a:txBody>
                    <a:bodyPr/>
                    <a:lstStyle/>
                    <a:p>
                      <a:r>
                        <a:rPr lang="en-GB" sz="1100" b="1" dirty="0" err="1" smtClean="0"/>
                        <a:t>Nível</a:t>
                      </a:r>
                      <a:r>
                        <a:rPr lang="en-GB" sz="1100" b="1" dirty="0" smtClean="0"/>
                        <a:t> de </a:t>
                      </a:r>
                      <a:r>
                        <a:rPr lang="en-GB" sz="1100" b="1" dirty="0" err="1" smtClean="0"/>
                        <a:t>desagregação</a:t>
                      </a:r>
                      <a:endParaRPr lang="en-GB" sz="1100" b="1" dirty="0"/>
                    </a:p>
                  </a:txBody>
                  <a:tcPr/>
                </a:tc>
                <a:tc>
                  <a:txBody>
                    <a:bodyPr/>
                    <a:lstStyle/>
                    <a:p>
                      <a:r>
                        <a:rPr lang="en-GB" sz="1100" dirty="0" smtClean="0"/>
                        <a:t>Dados</a:t>
                      </a:r>
                      <a:r>
                        <a:rPr lang="en-GB" sz="1100" baseline="0" dirty="0" smtClean="0"/>
                        <a:t> </a:t>
                      </a:r>
                      <a:r>
                        <a:rPr lang="en-GB" sz="1100" dirty="0" err="1" smtClean="0"/>
                        <a:t>disponíveis</a:t>
                      </a:r>
                      <a:r>
                        <a:rPr lang="en-GB" sz="1100" dirty="0" smtClean="0"/>
                        <a:t> no </a:t>
                      </a:r>
                      <a:r>
                        <a:rPr lang="en-GB" sz="1100" dirty="0" err="1" smtClean="0"/>
                        <a:t>nível</a:t>
                      </a:r>
                      <a:r>
                        <a:rPr lang="en-GB" sz="1100" dirty="0" smtClean="0"/>
                        <a:t> da</a:t>
                      </a:r>
                      <a:r>
                        <a:rPr lang="en-GB" sz="1100" baseline="0" dirty="0" smtClean="0"/>
                        <a:t> </a:t>
                      </a:r>
                      <a:r>
                        <a:rPr lang="en-GB" sz="1100" baseline="0" dirty="0" err="1" smtClean="0"/>
                        <a:t>escola</a:t>
                      </a:r>
                      <a:endParaRPr lang="en-GB" sz="1100" dirty="0"/>
                    </a:p>
                  </a:txBody>
                  <a:tcPr/>
                </a:tc>
                <a:extLst>
                  <a:ext uri="{0D108BD9-81ED-4DB2-BD59-A6C34878D82A}">
                    <a16:rowId xmlns:a16="http://schemas.microsoft.com/office/drawing/2014/main" val="1449296857"/>
                  </a:ext>
                </a:extLst>
              </a:tr>
              <a:tr h="291265">
                <a:tc>
                  <a:txBody>
                    <a:bodyPr/>
                    <a:lstStyle/>
                    <a:p>
                      <a:r>
                        <a:rPr lang="en-GB" sz="1100" b="1" dirty="0" err="1" smtClean="0"/>
                        <a:t>Periodicidade</a:t>
                      </a:r>
                      <a:endParaRPr lang="en-GB" sz="1100" b="1" dirty="0"/>
                    </a:p>
                  </a:txBody>
                  <a:tcPr/>
                </a:tc>
                <a:tc>
                  <a:txBody>
                    <a:bodyPr/>
                    <a:lstStyle/>
                    <a:p>
                      <a:r>
                        <a:rPr lang="en-GB" sz="1100" dirty="0" err="1" smtClean="0"/>
                        <a:t>Anual</a:t>
                      </a:r>
                      <a:endParaRPr lang="en-GB" sz="1100" dirty="0"/>
                    </a:p>
                  </a:txBody>
                  <a:tcPr/>
                </a:tc>
                <a:extLst>
                  <a:ext uri="{0D108BD9-81ED-4DB2-BD59-A6C34878D82A}">
                    <a16:rowId xmlns:a16="http://schemas.microsoft.com/office/drawing/2014/main" val="3326186503"/>
                  </a:ext>
                </a:extLst>
              </a:tr>
              <a:tr h="572606">
                <a:tc>
                  <a:txBody>
                    <a:bodyPr/>
                    <a:lstStyle/>
                    <a:p>
                      <a:r>
                        <a:rPr lang="en-GB" sz="1100" b="1" dirty="0" err="1" smtClean="0"/>
                        <a:t>Resultado</a:t>
                      </a:r>
                      <a:r>
                        <a:rPr lang="en-GB" sz="1100" b="1" dirty="0" smtClean="0"/>
                        <a:t> </a:t>
                      </a:r>
                      <a:r>
                        <a:rPr lang="en-GB" sz="1100" b="1" dirty="0" err="1" smtClean="0"/>
                        <a:t>contribui</a:t>
                      </a:r>
                      <a:r>
                        <a:rPr lang="en-GB" sz="1100" b="1" dirty="0" smtClean="0"/>
                        <a:t> para</a:t>
                      </a:r>
                      <a:endParaRPr lang="en-GB" sz="1100" b="1" dirty="0"/>
                    </a:p>
                  </a:txBody>
                  <a:tcPr/>
                </a:tc>
                <a:tc>
                  <a:txBody>
                    <a:bodyPr/>
                    <a:lstStyle/>
                    <a:p>
                      <a:r>
                        <a:rPr lang="en-US" sz="1100" dirty="0" err="1" smtClean="0"/>
                        <a:t>Objetivo</a:t>
                      </a:r>
                      <a:r>
                        <a:rPr lang="en-US" sz="1100" baseline="0" dirty="0" smtClean="0"/>
                        <a:t> </a:t>
                      </a:r>
                      <a:r>
                        <a:rPr lang="en-US" sz="1100" dirty="0" smtClean="0"/>
                        <a:t>B: </a:t>
                      </a:r>
                      <a:r>
                        <a:rPr lang="pt-BR" sz="1100" dirty="0" smtClean="0"/>
                        <a:t>Reduzir o percentual de alunos que abandonam a escola precocemente, Objetivo C: Melhorar a educação de grupos desfavorecidos para promover a inclusão social.</a:t>
                      </a:r>
                      <a:endParaRPr lang="en-GB" sz="1100" dirty="0"/>
                    </a:p>
                  </a:txBody>
                  <a:tcPr/>
                </a:tc>
                <a:extLst>
                  <a:ext uri="{0D108BD9-81ED-4DB2-BD59-A6C34878D82A}">
                    <a16:rowId xmlns:a16="http://schemas.microsoft.com/office/drawing/2014/main" val="1692505707"/>
                  </a:ext>
                </a:extLst>
              </a:tr>
              <a:tr h="411102">
                <a:tc>
                  <a:txBody>
                    <a:bodyPr/>
                    <a:lstStyle/>
                    <a:p>
                      <a:r>
                        <a:rPr lang="en-GB" sz="1100" b="1" dirty="0" err="1" smtClean="0"/>
                        <a:t>Resultado</a:t>
                      </a:r>
                      <a:r>
                        <a:rPr lang="en-GB" sz="1100" b="1" dirty="0" smtClean="0"/>
                        <a:t> é </a:t>
                      </a:r>
                      <a:r>
                        <a:rPr lang="en-GB" sz="1100" b="1" dirty="0" err="1" smtClean="0"/>
                        <a:t>impactado</a:t>
                      </a:r>
                      <a:r>
                        <a:rPr lang="en-GB" sz="1100" b="1" dirty="0" smtClean="0"/>
                        <a:t> </a:t>
                      </a:r>
                      <a:r>
                        <a:rPr lang="en-GB" sz="1100" b="1" dirty="0" err="1" smtClean="0"/>
                        <a:t>por</a:t>
                      </a:r>
                      <a:endParaRPr lang="en-GB" sz="1100" b="1" dirty="0"/>
                    </a:p>
                  </a:txBody>
                  <a:tcPr/>
                </a:tc>
                <a:tc>
                  <a:txBody>
                    <a:bodyPr/>
                    <a:lstStyle/>
                    <a:p>
                      <a:r>
                        <a:rPr lang="en-US" sz="1100" dirty="0" err="1" smtClean="0"/>
                        <a:t>Objetivo</a:t>
                      </a:r>
                      <a:r>
                        <a:rPr lang="en-US" sz="1100" baseline="0" dirty="0" smtClean="0"/>
                        <a:t> </a:t>
                      </a:r>
                      <a:r>
                        <a:rPr lang="en-US" sz="1100" dirty="0" smtClean="0"/>
                        <a:t> D: </a:t>
                      </a:r>
                      <a:r>
                        <a:rPr lang="en-US" sz="1100" dirty="0" err="1" smtClean="0"/>
                        <a:t>Aumento</a:t>
                      </a:r>
                      <a:r>
                        <a:rPr lang="en-US" sz="1100" dirty="0" smtClean="0"/>
                        <a:t> da</a:t>
                      </a:r>
                      <a:r>
                        <a:rPr lang="en-US" sz="1100" baseline="0" dirty="0" smtClean="0"/>
                        <a:t> </a:t>
                      </a:r>
                      <a:r>
                        <a:rPr lang="en-US" sz="1100" baseline="0" dirty="0" err="1" smtClean="0"/>
                        <a:t>proporção</a:t>
                      </a:r>
                      <a:r>
                        <a:rPr lang="en-US" sz="1100" baseline="0" dirty="0" smtClean="0"/>
                        <a:t> de </a:t>
                      </a:r>
                      <a:r>
                        <a:rPr lang="en-US" sz="1100" baseline="0" dirty="0" err="1" smtClean="0"/>
                        <a:t>crianças</a:t>
                      </a:r>
                      <a:r>
                        <a:rPr lang="en-US" sz="1100" baseline="0" dirty="0" smtClean="0"/>
                        <a:t> </a:t>
                      </a:r>
                      <a:r>
                        <a:rPr lang="en-US" sz="1100" baseline="0" dirty="0" err="1" smtClean="0"/>
                        <a:t>vulneráveis</a:t>
                      </a:r>
                      <a:r>
                        <a:rPr lang="en-US" sz="1100" baseline="0" dirty="0" smtClean="0"/>
                        <a:t> </a:t>
                      </a:r>
                      <a:r>
                        <a:rPr lang="en-US" sz="1100" baseline="0" dirty="0" err="1" smtClean="0"/>
                        <a:t>matriculadas</a:t>
                      </a:r>
                      <a:r>
                        <a:rPr lang="en-US" sz="1100" baseline="0" dirty="0" smtClean="0"/>
                        <a:t> </a:t>
                      </a:r>
                      <a:r>
                        <a:rPr lang="en-US" sz="1100" baseline="0" dirty="0" err="1" smtClean="0"/>
                        <a:t>na</a:t>
                      </a:r>
                      <a:r>
                        <a:rPr lang="en-US" sz="1100" baseline="0" dirty="0" smtClean="0"/>
                        <a:t> </a:t>
                      </a:r>
                      <a:r>
                        <a:rPr lang="en-US" sz="1100" baseline="0" dirty="0" err="1" smtClean="0"/>
                        <a:t>pré-escola</a:t>
                      </a:r>
                      <a:endParaRPr lang="en-GB" sz="1100" dirty="0"/>
                    </a:p>
                  </a:txBody>
                  <a:tcPr/>
                </a:tc>
                <a:extLst>
                  <a:ext uri="{0D108BD9-81ED-4DB2-BD59-A6C34878D82A}">
                    <a16:rowId xmlns:a16="http://schemas.microsoft.com/office/drawing/2014/main" val="3003591224"/>
                  </a:ext>
                </a:extLst>
              </a:tr>
              <a:tr h="795489">
                <a:tc>
                  <a:txBody>
                    <a:bodyPr/>
                    <a:lstStyle/>
                    <a:p>
                      <a:r>
                        <a:rPr lang="pt-BR" sz="1100" b="1" dirty="0" smtClean="0"/>
                        <a:t>Por que é importante medir o resultado</a:t>
                      </a:r>
                      <a:endParaRPr lang="en-GB" sz="1100" b="1" dirty="0"/>
                    </a:p>
                  </a:txBody>
                  <a:tcPr/>
                </a:tc>
                <a:tc>
                  <a:txBody>
                    <a:bodyPr/>
                    <a:lstStyle/>
                    <a:p>
                      <a:r>
                        <a:rPr lang="pt-BR" sz="1100" dirty="0" smtClean="0"/>
                        <a:t>Habilidades linguísticas contribuem no desempenho</a:t>
                      </a:r>
                      <a:r>
                        <a:rPr lang="pt-BR" sz="1100" baseline="0" dirty="0" smtClean="0"/>
                        <a:t> escolar</a:t>
                      </a:r>
                      <a:r>
                        <a:rPr lang="pt-BR" sz="1100" dirty="0" smtClean="0"/>
                        <a:t>. Os alunos sem habilidades linguísticas adequadas enfrentam dificuldades de aprendizagem em muitas disciplinas,</a:t>
                      </a:r>
                      <a:r>
                        <a:rPr lang="pt-BR" sz="1100" baseline="0" dirty="0" smtClean="0"/>
                        <a:t> o que gera </a:t>
                      </a:r>
                      <a:r>
                        <a:rPr lang="pt-BR" sz="1100" dirty="0" smtClean="0"/>
                        <a:t>dificuldades para</a:t>
                      </a:r>
                      <a:r>
                        <a:rPr lang="pt-BR" sz="1100" baseline="0" dirty="0" smtClean="0"/>
                        <a:t> </a:t>
                      </a:r>
                      <a:r>
                        <a:rPr lang="pt-BR" sz="1100" dirty="0" smtClean="0"/>
                        <a:t>remediar posteriormente. </a:t>
                      </a:r>
                      <a:endParaRPr lang="en-GB" sz="1200" dirty="0"/>
                    </a:p>
                  </a:txBody>
                  <a:tcPr/>
                </a:tc>
                <a:extLst>
                  <a:ext uri="{0D108BD9-81ED-4DB2-BD59-A6C34878D82A}">
                    <a16:rowId xmlns:a16="http://schemas.microsoft.com/office/drawing/2014/main" val="1860149235"/>
                  </a:ext>
                </a:extLst>
              </a:tr>
              <a:tr h="761098">
                <a:tc>
                  <a:txBody>
                    <a:bodyPr/>
                    <a:lstStyle/>
                    <a:p>
                      <a:r>
                        <a:rPr lang="en-GB" sz="1100" b="1" dirty="0" err="1" smtClean="0"/>
                        <a:t>Ressalvas</a:t>
                      </a:r>
                      <a:endParaRPr lang="en-GB" sz="1100" b="1" dirty="0"/>
                    </a:p>
                  </a:txBody>
                  <a:tcPr/>
                </a:tc>
                <a:tc>
                  <a:txBody>
                    <a:bodyPr/>
                    <a:lstStyle/>
                    <a:p>
                      <a:r>
                        <a:rPr lang="pt-BR" sz="1100" dirty="0" smtClean="0"/>
                        <a:t>O indicador é baseado em uma amostra representativa de 5.000 crianças de 103 escolas e possui um erro padrão de 1,2.</a:t>
                      </a:r>
                      <a:endParaRPr lang="en-GB" sz="1200" dirty="0"/>
                    </a:p>
                  </a:txBody>
                  <a:tcPr/>
                </a:tc>
                <a:extLst>
                  <a:ext uri="{0D108BD9-81ED-4DB2-BD59-A6C34878D82A}">
                    <a16:rowId xmlns:a16="http://schemas.microsoft.com/office/drawing/2014/main" val="292750377"/>
                  </a:ext>
                </a:extLst>
              </a:tr>
            </a:tbl>
          </a:graphicData>
        </a:graphic>
      </p:graphicFrame>
      <p:sp>
        <p:nvSpPr>
          <p:cNvPr id="3" name="Title 2"/>
          <p:cNvSpPr>
            <a:spLocks noGrp="1"/>
          </p:cNvSpPr>
          <p:nvPr>
            <p:ph type="title"/>
          </p:nvPr>
        </p:nvSpPr>
        <p:spPr/>
        <p:txBody>
          <a:bodyPr/>
          <a:lstStyle/>
          <a:p>
            <a:r>
              <a:rPr lang="en-GB" dirty="0" err="1" smtClean="0">
                <a:latin typeface="+mj-lt"/>
              </a:rPr>
              <a:t>Indicador</a:t>
            </a:r>
            <a:r>
              <a:rPr lang="en-GB" dirty="0" smtClean="0">
                <a:latin typeface="+mj-lt"/>
              </a:rPr>
              <a:t> com base </a:t>
            </a:r>
            <a:r>
              <a:rPr lang="en-GB" dirty="0" err="1" smtClean="0">
                <a:latin typeface="+mj-lt"/>
              </a:rPr>
              <a:t>em</a:t>
            </a:r>
            <a:r>
              <a:rPr lang="en-GB" dirty="0" smtClean="0">
                <a:latin typeface="+mj-lt"/>
              </a:rPr>
              <a:t> </a:t>
            </a:r>
            <a:r>
              <a:rPr lang="en-GB" dirty="0" err="1" smtClean="0">
                <a:latin typeface="+mj-lt"/>
              </a:rPr>
              <a:t>metadados</a:t>
            </a:r>
            <a:r>
              <a:rPr lang="en-GB" dirty="0" smtClean="0">
                <a:latin typeface="+mj-lt"/>
              </a:rPr>
              <a:t> - </a:t>
            </a:r>
            <a:r>
              <a:rPr lang="en-GB" dirty="0" err="1" smtClean="0">
                <a:latin typeface="+mj-lt"/>
              </a:rPr>
              <a:t>Exemplo</a:t>
            </a:r>
            <a:endParaRPr lang="en-GB" dirty="0">
              <a:latin typeface="+mj-lt"/>
            </a:endParaRPr>
          </a:p>
        </p:txBody>
      </p:sp>
      <p:sp>
        <p:nvSpPr>
          <p:cNvPr id="4" name="Slide Number Placeholder 3"/>
          <p:cNvSpPr>
            <a:spLocks noGrp="1"/>
          </p:cNvSpPr>
          <p:nvPr>
            <p:ph type="sldNum" sz="quarter" idx="12"/>
          </p:nvPr>
        </p:nvSpPr>
        <p:spPr/>
        <p:txBody>
          <a:bodyPr/>
          <a:lstStyle/>
          <a:p>
            <a:fld id="{54239D20-BB19-43E7-B902-65A6680F60EC}" type="slidenum">
              <a:rPr lang="en-GB" smtClean="0"/>
              <a:t>9</a:t>
            </a:fld>
            <a:endParaRPr lang="en-GB" dirty="0"/>
          </a:p>
        </p:txBody>
      </p:sp>
    </p:spTree>
    <p:extLst>
      <p:ext uri="{BB962C8B-B14F-4D97-AF65-F5344CB8AC3E}">
        <p14:creationId xmlns:p14="http://schemas.microsoft.com/office/powerpoint/2010/main" val="38352881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CD Templa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ECD Presentation Expert Panel 17 june 2019.potx" id="{41E41E48-DD85-484E-9AFF-066583B92F8A}" vid="{1C0635FC-06DD-4F33-B46A-E8C0CD971B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27ec883c-a62c-444f-a935-fcddb579e39d" ContentTypeId="0x0101008B4DD370EC31429186F3AD49F0D3098F00D44DBCB9EB4F45278CB5C9765BE52995" PreviousValue="false"/>
</file>

<file path=customXml/item2.xml><?xml version="1.0" encoding="utf-8"?>
<?mso-contentType ?>
<FormTemplates xmlns="http://schemas.microsoft.com/sharepoint/v3/contenttype/forms">
  <Display>OECDListFormCollapsible</Display>
  <Edit>OECDListFormCollapsible</Edit>
  <New>OECDListFormCollapsible</New>
</FormTemplates>
</file>

<file path=customXml/item3.xml><?xml version="1.0" encoding="utf-8"?>
<p:properties xmlns:p="http://schemas.microsoft.com/office/2006/metadata/properties" xmlns:xsi="http://www.w3.org/2001/XMLSchema-instance" xmlns:pc="http://schemas.microsoft.com/office/infopath/2007/PartnerControls">
  <documentManagement>
    <n2117a3aede04346bfdbc41180e059d0 xmlns="18889a2b-0d37-4ff0-afeb-cbbf52875171">
      <Terms xmlns="http://schemas.microsoft.com/office/infopath/2007/PartnerControls"/>
    </n2117a3aede04346bfdbc41180e059d0>
    <c8d74dcdd70245de8d5c76809cabe7d6 xmlns="375c99d1-ca6e-49b5-b969-bc8a239e4ffd">
      <Terms xmlns="http://schemas.microsoft.com/office/infopath/2007/PartnerControls">
        <TermInfo xmlns="http://schemas.microsoft.com/office/infopath/2007/PartnerControls">
          <TermName xmlns="http://schemas.microsoft.com/office/infopath/2007/PartnerControls">GOV/PSI/Audit</TermName>
          <TermId xmlns="http://schemas.microsoft.com/office/infopath/2007/PartnerControls">e9eab79f-1447-4abf-996a-735b7e67baaa</TermId>
        </TermInfo>
      </Terms>
    </c8d74dcdd70245de8d5c76809cabe7d6>
    <OECDSharingStatus xmlns="375c99d1-ca6e-49b5-b969-bc8a239e4ffd" xsi:nil="true"/>
    <f8f374b859e54b089b1e0240fadab8ce xmlns="375c99d1-ca6e-49b5-b969-bc8a239e4ffd" xsi:nil="true"/>
    <eShareHorizProjTaxHTField0 xmlns="18889a2b-0d37-4ff0-afeb-cbbf52875171" xsi:nil="true"/>
    <OECDCommunityDocumentID xmlns="375c99d1-ca6e-49b5-b969-bc8a239e4ffd" xsi:nil="true"/>
    <OECDProjectMembers xmlns="375c99d1-ca6e-49b5-b969-bc8a239e4ffd">
      <UserInfo>
        <DisplayName>SOUTO Estela, GOV/PSI</DisplayName>
        <AccountId>2053</AccountId>
        <AccountType/>
      </UserInfo>
      <UserInfo>
        <DisplayName>ROY Simon, EDU/PAI</DisplayName>
        <AccountId>2453</AccountId>
        <AccountType/>
      </UserInfo>
      <UserInfo>
        <DisplayName>TRUJILLO Daniel, EDU/PAI</DisplayName>
        <AccountId>2454</AccountId>
        <AccountType/>
      </UserInfo>
      <UserInfo>
        <DisplayName>WEKO Thomas, EDU/PAI</DisplayName>
        <AccountId>1165</AccountId>
        <AccountType/>
      </UserInfo>
      <UserInfo>
        <DisplayName>ZHAO Angelina, GOV/PSI</DisplayName>
        <AccountId>2090</AccountId>
        <AccountType/>
      </UserInfo>
      <UserInfo>
        <DisplayName>UGALE Gavin, GOV/PSI</DisplayName>
        <AccountId>626</AccountId>
        <AccountType/>
      </UserInfo>
      <UserInfo>
        <DisplayName>DE HAAN Ina, GOV/PSI</DisplayName>
        <AccountId>3375</AccountId>
        <AccountType/>
      </UserInfo>
      <UserInfo>
        <DisplayName>ZAPATA Isidora, CFE/ESG</DisplayName>
        <AccountId>769</AccountId>
        <AccountType/>
      </UserInfo>
      <UserInfo>
        <DisplayName>ALLAIN-DUPRE Dorothee, CFE/ESG</DisplayName>
        <AccountId>109</AccountId>
        <AccountType/>
      </UserInfo>
    </OECDProjectMembers>
    <OECDKimBussinessContext xmlns="54c4cd27-f286-408f-9ce0-33c1e0f3ab39" xsi:nil="true"/>
    <OECDlanguage xmlns="ca82dde9-3436-4d3d-bddd-d31447390034">English</OECDlanguage>
    <OECDMainProject xmlns="375c99d1-ca6e-49b5-b969-bc8a239e4ffd">131</OECDMainProject>
    <eSharePWBTaxHTField0 xmlns="c9f238dd-bb73-4aef-a7a5-d644ad823e52">
      <Terms xmlns="http://schemas.microsoft.com/office/infopath/2007/PartnerControls"/>
    </eSharePWBTaxHTField0>
    <OECDCommunityDocumentURL xmlns="375c99d1-ca6e-49b5-b969-bc8a239e4ffd" xsi:nil="true"/>
    <OECDPinnedBy xmlns="375c99d1-ca6e-49b5-b969-bc8a239e4ffd">
      <UserInfo>
        <DisplayName/>
        <AccountId xsi:nil="true"/>
        <AccountType/>
      </UserInfo>
    </OECDPinnedBy>
    <IconOverlay xmlns="http://schemas.microsoft.com/sharepoint/v4" xsi:nil="true"/>
    <a69e193577b6457d9cbf1ed1dc9412b6 xmlns="375c99d1-ca6e-49b5-b969-bc8a239e4ffd" xsi:nil="true"/>
    <OECDProjectManager xmlns="375c99d1-ca6e-49b5-b969-bc8a239e4ffd">
      <UserInfo>
        <DisplayName/>
        <AccountId>626</AccountId>
        <AccountType/>
      </UserInfo>
    </OECDProjectManager>
    <OECDAllRelatedUsers xmlns="18889a2b-0d37-4ff0-afeb-cbbf52875171">
      <UserInfo>
        <DisplayName/>
        <AccountId xsi:nil="true"/>
        <AccountType/>
      </UserInfo>
    </OECDAllRelatedUsers>
    <OECDProjectLookup xmlns="375c99d1-ca6e-49b5-b969-bc8a239e4ffd">147</OECDProjectLookup>
    <OECDMeetingDate xmlns="54c4cd27-f286-408f-9ce0-33c1e0f3ab39" xsi:nil="true"/>
    <OECDExpirationDate xmlns="18889a2b-0d37-4ff0-afeb-cbbf52875171" xsi:nil="true"/>
    <eShareCommitteeTaxHTField0 xmlns="c9f238dd-bb73-4aef-a7a5-d644ad823e52">
      <Terms xmlns="http://schemas.microsoft.com/office/infopath/2007/PartnerControls">
        <TermInfo xmlns="http://schemas.microsoft.com/office/infopath/2007/PartnerControls">
          <TermName xmlns="http://schemas.microsoft.com/office/infopath/2007/PartnerControls">Public Governance Committee</TermName>
          <TermId xmlns="http://schemas.microsoft.com/office/infopath/2007/PartnerControls">09128b3f-93a6-47f8-9fb2-06ee60f362ab</TermId>
        </TermInfo>
      </Terms>
    </eShareCommitteeTaxHTField0>
    <OECDKimProvenance xmlns="54c4cd27-f286-408f-9ce0-33c1e0f3ab39" xsi:nil="true"/>
    <OECDKimStatus xmlns="54c4cd27-f286-408f-9ce0-33c1e0f3ab39">Draft</OECDKimStatus>
    <eShareCountryTaxHTField0 xmlns="c9f238dd-bb73-4aef-a7a5-d644ad823e52">
      <Terms xmlns="http://schemas.microsoft.com/office/infopath/2007/PartnerControls">
        <TermInfo xmlns="http://schemas.microsoft.com/office/infopath/2007/PartnerControls">
          <TermName xmlns="http://schemas.microsoft.com/office/infopath/2007/PartnerControls">Brazil</TermName>
          <TermId xmlns="http://schemas.microsoft.com/office/infopath/2007/PartnerControls">14be2461-1579-43f0-97c7-f61cdf7751da</TermId>
        </TermInfo>
      </Terms>
    </eShareCountryTaxHTField0>
    <eShareTopicTaxHTField0 xmlns="c9f238dd-bb73-4aef-a7a5-d644ad823e52">
      <Terms xmlns="http://schemas.microsoft.com/office/infopath/2007/PartnerControls"/>
    </eShareTopicTaxHTField0>
    <eShareKeywordsTaxHTField0 xmlns="c9f238dd-bb73-4aef-a7a5-d644ad823e52">
      <Terms xmlns="http://schemas.microsoft.com/office/infopath/2007/PartnerControls"/>
    </eShareKeywordsTaxHTField0>
    <OECDTagsCache xmlns="375c99d1-ca6e-49b5-b969-bc8a239e4ffd" xsi:nil="true"/>
    <TaxCatchAll xmlns="ca82dde9-3436-4d3d-bddd-d31447390034">
      <Value>859</Value>
      <Value>128</Value>
      <Value>99</Value>
    </TaxCatchAll>
    <OECDYear xmlns="54c4cd27-f286-408f-9ce0-33c1e0f3ab39" xsi:nil="true"/>
  </documentManagement>
</p:properties>
</file>

<file path=customXml/item4.xml><?xml version="1.0" encoding="utf-8"?>
<?mso-contentType ?>
<CtFieldPriority xmlns="http://www.oecd.org/eshare/projectsentre/CtFieldPriority/" xmlns:i="http://www.w3.org/2001/XMLSchema-instance">
  <PriorityFields xmlns:a="http://schemas.microsoft.com/2003/10/Serialization/Arrays">
    <a:string>Title</a:string>
    <a:string>OECDCountry</a:string>
    <a:string>OECDTopic</a:string>
    <a:string>OECDKeywords</a:string>
  </PriorityFields>
</CtFieldPriority>
</file>

<file path=customXml/item5.xml><?xml version="1.0" encoding="utf-8"?>
<ct:contentTypeSchema xmlns:ct="http://schemas.microsoft.com/office/2006/metadata/contentType" xmlns:ma="http://schemas.microsoft.com/office/2006/metadata/properties/metaAttributes" ct:_="" ma:_="" ma:contentTypeName="Working Document" ma:contentTypeID="0x0101008B4DD370EC31429186F3AD49F0D3098F00D44DBCB9EB4F45278CB5C9765BE5299500A4858B360C6A491AA753F8BCA47AA910004595548C1D40504DB009F4AC4214C0BB" ma:contentTypeVersion="203" ma:contentTypeDescription="" ma:contentTypeScope="" ma:versionID="6a5b8213085efe9484f7cd14e84d8ab8">
  <xsd:schema xmlns:xsd="http://www.w3.org/2001/XMLSchema" xmlns:xs="http://www.w3.org/2001/XMLSchema" xmlns:p="http://schemas.microsoft.com/office/2006/metadata/properties" xmlns:ns1="54c4cd27-f286-408f-9ce0-33c1e0f3ab39" xmlns:ns2="18889a2b-0d37-4ff0-afeb-cbbf52875171" xmlns:ns3="375c99d1-ca6e-49b5-b969-bc8a239e4ffd" xmlns:ns5="c9f238dd-bb73-4aef-a7a5-d644ad823e52" xmlns:ns6="ca82dde9-3436-4d3d-bddd-d31447390034" xmlns:ns7="http://schemas.microsoft.com/sharepoint/v4" targetNamespace="http://schemas.microsoft.com/office/2006/metadata/properties" ma:root="true" ma:fieldsID="703b6d36acf0182eed41db4b2c3cddd3" ns1:_="" ns2:_="" ns3:_="" ns5:_="" ns6:_="" ns7:_="">
    <xsd:import namespace="54c4cd27-f286-408f-9ce0-33c1e0f3ab39"/>
    <xsd:import namespace="18889a2b-0d37-4ff0-afeb-cbbf52875171"/>
    <xsd:import namespace="375c99d1-ca6e-49b5-b969-bc8a239e4ffd"/>
    <xsd:import namespace="c9f238dd-bb73-4aef-a7a5-d644ad823e52"/>
    <xsd:import namespace="ca82dde9-3436-4d3d-bddd-d31447390034"/>
    <xsd:import namespace="http://schemas.microsoft.com/sharepoint/v4"/>
    <xsd:element name="properties">
      <xsd:complexType>
        <xsd:sequence>
          <xsd:element name="documentManagement">
            <xsd:complexType>
              <xsd:all>
                <xsd:element ref="ns1:OECDKimStatus" minOccurs="0"/>
                <xsd:element ref="ns1:OECDKimBussinessContext" minOccurs="0"/>
                <xsd:element ref="ns1:OECDKimProvenance" minOccurs="0"/>
                <xsd:element ref="ns2:OECDExpirationDate" minOccurs="0"/>
                <xsd:element ref="ns3:OECDProjectLookup" minOccurs="0"/>
                <xsd:element ref="ns3:OECDProjectManager" minOccurs="0"/>
                <xsd:element ref="ns3:OECDProjectMembers" minOccurs="0"/>
                <xsd:element ref="ns3:OECDMainProject" minOccurs="0"/>
                <xsd:element ref="ns3:OECDPinnedBy" minOccurs="0"/>
                <xsd:element ref="ns5:eShareCountryTaxHTField0" minOccurs="0"/>
                <xsd:element ref="ns5:eShareTopicTaxHTField0" minOccurs="0"/>
                <xsd:element ref="ns5:eShareKeywordsTaxHTField0" minOccurs="0"/>
                <xsd:element ref="ns5:eShareCommitteeTaxHTField0" minOccurs="0"/>
                <xsd:element ref="ns5:eSharePWBTaxHTField0" minOccurs="0"/>
                <xsd:element ref="ns3:Project_x003a_Project_x0020_status" minOccurs="0"/>
                <xsd:element ref="ns6:TaxCatchAll" minOccurs="0"/>
                <xsd:element ref="ns1:OECDMeetingDate" minOccurs="0"/>
                <xsd:element ref="ns3:a69e193577b6457d9cbf1ed1dc9412b6" minOccurs="0"/>
                <xsd:element ref="ns3:f8f374b859e54b089b1e0240fadab8ce" minOccurs="0"/>
                <xsd:element ref="ns7:IconOverlay" minOccurs="0"/>
                <xsd:element ref="ns6:OECDlanguage" minOccurs="0"/>
                <xsd:element ref="ns6:TaxCatchAllLabel" minOccurs="0"/>
                <xsd:element ref="ns2:n2117a3aede04346bfdbc41180e059d0" minOccurs="0"/>
                <xsd:element ref="ns3:c8d74dcdd70245de8d5c76809cabe7d6" minOccurs="0"/>
                <xsd:element ref="ns3:OECDSharingStatus" minOccurs="0"/>
                <xsd:element ref="ns3:OECDCommunityDocumentURL" minOccurs="0"/>
                <xsd:element ref="ns3:OECDCommunityDocumentID" minOccurs="0"/>
                <xsd:element ref="ns2:eShareHorizProjTaxHTField0" minOccurs="0"/>
                <xsd:element ref="ns3:OECDTagsCache" minOccurs="0"/>
                <xsd:element ref="ns2:OECDAllRelatedUsers" minOccurs="0"/>
                <xsd:element ref="ns3:SharedWithUsers" minOccurs="0"/>
                <xsd:element ref="ns1:OECDYe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c4cd27-f286-408f-9ce0-33c1e0f3ab39" elementFormDefault="qualified">
    <xsd:import namespace="http://schemas.microsoft.com/office/2006/documentManagement/types"/>
    <xsd:import namespace="http://schemas.microsoft.com/office/infopath/2007/PartnerControls"/>
    <xsd:element name="OECDKimStatus" ma:index="3" nillable="true" ma:displayName="Kim status" ma:default="Draft" ma:description="" ma:format="Dropdown" ma:hidden="true" ma:internalName="OECDKimStatus" ma:readOnly="false">
      <xsd:simpleType>
        <xsd:restriction base="dms:Choice">
          <xsd:enumeration value="Draft"/>
          <xsd:enumeration value="Final"/>
        </xsd:restriction>
      </xsd:simpleType>
    </xsd:element>
    <xsd:element name="OECDKimBussinessContext" ma:index="4" nillable="true" ma:displayName="Kim bussiness context" ma:description="" ma:hidden="true" ma:internalName="OECDKimBussinessContext" ma:readOnly="false">
      <xsd:simpleType>
        <xsd:restriction base="dms:Text"/>
      </xsd:simpleType>
    </xsd:element>
    <xsd:element name="OECDKimProvenance" ma:index="5" nillable="true" ma:displayName="Kim provenance" ma:description="" ma:hidden="true" ma:internalName="OECDKimProvenance" ma:readOnly="false">
      <xsd:simpleType>
        <xsd:restriction base="dms:Text">
          <xsd:maxLength value="255"/>
        </xsd:restriction>
      </xsd:simpleType>
    </xsd:element>
    <xsd:element name="OECDMeetingDate" ma:index="27" nillable="true" ma:displayName="Meeting Date" ma:default="" ma:format="DateOnly" ma:hidden="true" ma:internalName="OECDMeetingDate">
      <xsd:simpleType>
        <xsd:restriction base="dms:DateTime"/>
      </xsd:simpleType>
    </xsd:element>
    <xsd:element name="OECDYear" ma:index="46" nillable="true" ma:displayName="Year" ma:description="" ma:internalName="OECDYear"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889a2b-0d37-4ff0-afeb-cbbf52875171" elementFormDefault="qualified">
    <xsd:import namespace="http://schemas.microsoft.com/office/2006/documentManagement/types"/>
    <xsd:import namespace="http://schemas.microsoft.com/office/infopath/2007/PartnerControls"/>
    <xsd:element name="OECDExpirationDate" ma:index="8" nillable="true" ma:displayName="Highlights" ma:default="" ma:description="" ma:format="DateOnly" ma:indexed="true" ma:internalName="OECDExpirationDate">
      <xsd:simpleType>
        <xsd:restriction base="dms:DateTime"/>
      </xsd:simpleType>
    </xsd:element>
    <xsd:element name="n2117a3aede04346bfdbc41180e059d0" ma:index="36" nillable="true" ma:taxonomy="true" ma:internalName="n2117a3aede04346bfdbc41180e059d0" ma:taxonomyFieldName="OECDHorizontalProjects" ma:displayName="Horizontal project" ma:default="" ma:fieldId="{72117a3a-ede0-4346-bfdb-c41180e059d0}" ma:taxonomyMulti="true" ma:sspId="27ec883c-a62c-444f-a935-fcddb579e39d" ma:termSetId="d3ca0e0e-65f9-44bf-9d98-5271504f6d61" ma:anchorId="00000000-0000-0000-0000-000000000000" ma:open="false" ma:isKeyword="false">
      <xsd:complexType>
        <xsd:sequence>
          <xsd:element ref="pc:Terms" minOccurs="0" maxOccurs="1"/>
        </xsd:sequence>
      </xsd:complexType>
    </xsd:element>
    <xsd:element name="eShareHorizProjTaxHTField0" ma:index="41" nillable="true" ma:displayName="OECDHorizontalProjects_0" ma:description="" ma:hidden="true" ma:internalName="eShareHorizProjTaxHTField0">
      <xsd:simpleType>
        <xsd:restriction base="dms:Note"/>
      </xsd:simpleType>
    </xsd:element>
    <xsd:element name="OECDAllRelatedUsers" ma:index="44" nillable="true" ma:displayName="All related users" ma:description="" ma:hidden="true" ma:internalName="OECDAllRelatedUs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5c99d1-ca6e-49b5-b969-bc8a239e4ffd" elementFormDefault="qualified">
    <xsd:import namespace="http://schemas.microsoft.com/office/2006/documentManagement/types"/>
    <xsd:import namespace="http://schemas.microsoft.com/office/infopath/2007/PartnerControls"/>
    <xsd:element name="OECDProjectLookup" ma:index="9" nillable="true" ma:displayName="Project" ma:description="" ma:hidden="true" ma:indexed="true" ma:list="ad50ee1a-9840-4282-83fb-7014c2e43d44" ma:internalName="OECDProjectLookup" ma:readOnly="false" ma:showField="OECDShortProjectName" ma:web="375c99d1-ca6e-49b5-b969-bc8a239e4ffd">
      <xsd:simpleType>
        <xsd:restriction base="dms:Lookup"/>
      </xsd:simpleType>
    </xsd:element>
    <xsd:element name="OECDProjectManager" ma:index="10" nillable="true" ma:displayName="Project manager" ma:description="" ma:hidden="true" ma:indexed="true" ma:internalName="OECDProjectManag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ProjectMembers" ma:index="11" nillable="true" ma:displayName="Project members" ma:description="" ma:hidden="true" ma:internalName="OECDProjectMemb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MainProject" ma:index="14" nillable="true" ma:displayName="Main project" ma:description="" ma:hidden="true" ma:indexed="true" ma:list="ad50ee1a-9840-4282-83fb-7014c2e43d44" ma:internalName="OECDMainProject" ma:readOnly="false" ma:showField="OECDShortProjectName">
      <xsd:simpleType>
        <xsd:restriction base="dms:Lookup"/>
      </xsd:simpleType>
    </xsd:element>
    <xsd:element name="OECDPinnedBy" ma:index="15" nillable="true" ma:displayName="Pinned by" ma:description="" ma:hidden="true" ma:internalName="OECDPinn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roject_x003a_Project_x0020_status" ma:index="23" nillable="true" ma:displayName="Project:Project status" ma:hidden="true" ma:list="ad50ee1a-9840-4282-83fb-7014c2e43d44" ma:internalName="Project_x003A_Project_x0020_status" ma:readOnly="true" ma:showField="OECDProjectStatus" ma:web="375c99d1-ca6e-49b5-b969-bc8a239e4ffd">
      <xsd:simpleType>
        <xsd:restriction base="dms:Lookup"/>
      </xsd:simpleType>
    </xsd:element>
    <xsd:element name="a69e193577b6457d9cbf1ed1dc9412b6" ma:index="28" nillable="true" ma:displayName="Deliverable partners_0" ma:hidden="true" ma:internalName="a69e193577b6457d9cbf1ed1dc9412b6">
      <xsd:simpleType>
        <xsd:restriction base="dms:Note"/>
      </xsd:simpleType>
    </xsd:element>
    <xsd:element name="f8f374b859e54b089b1e0240fadab8ce" ma:index="29" nillable="true" ma:displayName="Deliverable owner_0" ma:hidden="true" ma:internalName="f8f374b859e54b089b1e0240fadab8ce">
      <xsd:simpleType>
        <xsd:restriction base="dms:Note"/>
      </xsd:simpleType>
    </xsd:element>
    <xsd:element name="c8d74dcdd70245de8d5c76809cabe7d6" ma:index="37" nillable="true" ma:taxonomy="true" ma:internalName="c8d74dcdd70245de8d5c76809cabe7d6" ma:taxonomyFieldName="OECDProjectOwnerStructure" ma:displayName="Project owner" ma:readOnly="false" ma:default="" ma:fieldId="c8d74dcd-d702-45de-8d5c-76809cabe7d6" ma:taxonomyMulti="true" ma:sspId="27ec883c-a62c-444f-a935-fcddb579e39d" ma:termSetId="aeec4dcb-19ee-4bc0-941f-681845b568c9" ma:anchorId="00000000-0000-0000-0000-000000000000" ma:open="false" ma:isKeyword="false">
      <xsd:complexType>
        <xsd:sequence>
          <xsd:element ref="pc:Terms" minOccurs="0" maxOccurs="1"/>
        </xsd:sequence>
      </xsd:complexType>
    </xsd:element>
    <xsd:element name="OECDSharingStatus" ma:index="38" nillable="true" ma:displayName="O.N.E Document Sharing Status" ma:description="" ma:hidden="true" ma:internalName="OECDSharingStatus">
      <xsd:simpleType>
        <xsd:restriction base="dms:Text"/>
      </xsd:simpleType>
    </xsd:element>
    <xsd:element name="OECDCommunityDocumentURL" ma:index="39" nillable="true" ma:displayName="O.N.E Community Document URL" ma:description="" ma:hidden="true" ma:internalName="OECDCommunityDocumentURL">
      <xsd:simpleType>
        <xsd:restriction base="dms:Text"/>
      </xsd:simpleType>
    </xsd:element>
    <xsd:element name="OECDCommunityDocumentID" ma:index="40" nillable="true" ma:displayName="O.N.E Community Document ID" ma:decimals="0" ma:description="" ma:hidden="true" ma:internalName="OECDCommunityDocumentID">
      <xsd:simpleType>
        <xsd:restriction base="dms:Number"/>
      </xsd:simpleType>
    </xsd:element>
    <xsd:element name="OECDTagsCache" ma:index="43" nillable="true" ma:displayName="Tags cache" ma:description="" ma:hidden="true" ma:internalName="OECDTagsCache">
      <xsd:simpleType>
        <xsd:restriction base="dms:Note"/>
      </xsd:simpleType>
    </xsd:element>
    <xsd:element name="SharedWithUsers" ma:index="45"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9f238dd-bb73-4aef-a7a5-d644ad823e52" elementFormDefault="qualified">
    <xsd:import namespace="http://schemas.microsoft.com/office/2006/documentManagement/types"/>
    <xsd:import namespace="http://schemas.microsoft.com/office/infopath/2007/PartnerControls"/>
    <xsd:element name="eShareCountryTaxHTField0" ma:index="18" nillable="true" ma:taxonomy="true" ma:internalName="eShareCountryTaxHTField0" ma:taxonomyFieldName="OECDCountry" ma:displayName="Country" ma:readOnly="false" ma:default="" ma:fieldId="{aa366335-bba6-4f71-86c6-f91b1ae503c2}" ma:taxonomyMulti="true" ma:sspId="27ec883c-a62c-444f-a935-fcddb579e39d" ma:termSetId="e1026e78-e24d-4b33-a8f4-6ff75b8e5ad2" ma:anchorId="00000000-0000-0000-0000-000000000000" ma:open="false" ma:isKeyword="false">
      <xsd:complexType>
        <xsd:sequence>
          <xsd:element ref="pc:Terms" minOccurs="0" maxOccurs="1"/>
        </xsd:sequence>
      </xsd:complexType>
    </xsd:element>
    <xsd:element name="eShareTopicTaxHTField0" ma:index="19" nillable="true" ma:taxonomy="true" ma:internalName="eShareTopicTaxHTField0" ma:taxonomyFieldName="OECDTopic" ma:displayName="Topic" ma:readOnly="false" ma:default="" ma:fieldId="{9b5335f8-765c-484a-86dd-d10580650a95}" ma:taxonomyMulti="true" ma:sspId="27ec883c-a62c-444f-a935-fcddb579e39d" ma:termSetId="d0043ed9-7fdc-4b21-8641-a864cc50d2b2" ma:anchorId="00000000-0000-0000-0000-000000000000" ma:open="false" ma:isKeyword="false">
      <xsd:complexType>
        <xsd:sequence>
          <xsd:element ref="pc:Terms" minOccurs="0" maxOccurs="1"/>
        </xsd:sequence>
      </xsd:complexType>
    </xsd:element>
    <xsd:element name="eShareKeywordsTaxHTField0" ma:index="20" nillable="true" ma:taxonomy="true" ma:internalName="eShareKeywordsTaxHTField0" ma:taxonomyFieldName="OECDKeywords" ma:displayName="Keywords" ma:default="" ma:fieldId="{8a7c3663-990d-467c-b1b8-bb4b775674ad}" ma:taxonomyMulti="true" ma:sspId="27ec883c-a62c-444f-a935-fcddb579e39d" ma:termSetId="f51791ee-8e04-4654-a875-fc747102cd45" ma:anchorId="00000000-0000-0000-0000-000000000000" ma:open="true" ma:isKeyword="false">
      <xsd:complexType>
        <xsd:sequence>
          <xsd:element ref="pc:Terms" minOccurs="0" maxOccurs="1"/>
        </xsd:sequence>
      </xsd:complexType>
    </xsd:element>
    <xsd:element name="eShareCommitteeTaxHTField0" ma:index="21" nillable="true" ma:taxonomy="true" ma:internalName="eShareCommitteeTaxHTField0" ma:taxonomyFieldName="OECDCommittee" ma:displayName="Committee" ma:default="" ma:fieldId="{29494d90-e667-47b5-adc1-d09dfb5832ab}" ma:sspId="27ec883c-a62c-444f-a935-fcddb579e39d" ma:termSetId="87919aae-be42-4481-84cf-2389a5c84ac4" ma:anchorId="00000000-0000-0000-0000-000000000000" ma:open="false" ma:isKeyword="false">
      <xsd:complexType>
        <xsd:sequence>
          <xsd:element ref="pc:Terms" minOccurs="0" maxOccurs="1"/>
        </xsd:sequence>
      </xsd:complexType>
    </xsd:element>
    <xsd:element name="eSharePWBTaxHTField0" ma:index="22" nillable="true" ma:taxonomy="true" ma:internalName="eSharePWBTaxHTField0" ma:taxonomyFieldName="OECDPWB" ma:displayName="PWB" ma:default="" ma:fieldId="{fe327ce1-b783-48aa-9b0b-52ad26d1c9f6}" ma:sspId="27ec883c-a62c-444f-a935-fcddb579e39d" ma:termSetId="7bc7477d-4ef0-4820-a158-bb7b3cda138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a82dde9-3436-4d3d-bddd-d31447390034"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9cdd7977-79b7-4810-894a-70722c3ffe22}" ma:internalName="TaxCatchAll" ma:showField="CatchAllData" ma:web="18889a2b-0d37-4ff0-afeb-cbbf52875171">
      <xsd:complexType>
        <xsd:complexContent>
          <xsd:extension base="dms:MultiChoiceLookup">
            <xsd:sequence>
              <xsd:element name="Value" type="dms:Lookup" maxOccurs="unbounded" minOccurs="0" nillable="true"/>
            </xsd:sequence>
          </xsd:extension>
        </xsd:complexContent>
      </xsd:complexType>
    </xsd:element>
    <xsd:element name="OECDlanguage" ma:index="31" nillable="true" ma:displayName="Document language" ma:default="English" ma:description="" ma:format="Dropdown" ma:hidden="true" ma:internalName="OECDlanguage" ma:readOnly="false">
      <xsd:simpleType>
        <xsd:restriction base="dms:Choice">
          <xsd:enumeration value="English"/>
          <xsd:enumeration value="French"/>
        </xsd:restriction>
      </xsd:simpleType>
    </xsd:element>
    <xsd:element name="TaxCatchAllLabel" ma:index="33" nillable="true" ma:displayName="Taxonomy Catch All Column1" ma:hidden="true" ma:list="{9cdd7977-79b7-4810-894a-70722c3ffe22}" ma:internalName="TaxCatchAllLabel" ma:readOnly="true" ma:showField="CatchAllDataLabel" ma:web="18889a2b-0d37-4ff0-afeb-cbbf5287517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30"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2" ma:displayName="Content Type"/>
        <xsd:element ref="dc:title" minOccurs="0" maxOccurs="1" ma:index="1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C60334-47D4-4410-BAB6-9C8754FACE95}">
  <ds:schemaRefs>
    <ds:schemaRef ds:uri="Microsoft.SharePoint.Taxonomy.ContentTypeSync"/>
  </ds:schemaRefs>
</ds:datastoreItem>
</file>

<file path=customXml/itemProps2.xml><?xml version="1.0" encoding="utf-8"?>
<ds:datastoreItem xmlns:ds="http://schemas.openxmlformats.org/officeDocument/2006/customXml" ds:itemID="{DA24B111-593A-4B28-B18C-51E493F1FA71}">
  <ds:schemaRefs>
    <ds:schemaRef ds:uri="http://schemas.microsoft.com/sharepoint/v3/contenttype/forms"/>
  </ds:schemaRefs>
</ds:datastoreItem>
</file>

<file path=customXml/itemProps3.xml><?xml version="1.0" encoding="utf-8"?>
<ds:datastoreItem xmlns:ds="http://schemas.openxmlformats.org/officeDocument/2006/customXml" ds:itemID="{994E8EDF-075D-44FB-8EE3-9985451BEAE6}">
  <ds:schemaRefs>
    <ds:schemaRef ds:uri="http://schemas.microsoft.com/office/2006/metadata/properties"/>
    <ds:schemaRef ds:uri="http://purl.org/dc/elements/1.1/"/>
    <ds:schemaRef ds:uri="54c4cd27-f286-408f-9ce0-33c1e0f3ab39"/>
    <ds:schemaRef ds:uri="18889a2b-0d37-4ff0-afeb-cbbf52875171"/>
    <ds:schemaRef ds:uri="http://schemas.openxmlformats.org/package/2006/metadata/core-properties"/>
    <ds:schemaRef ds:uri="c9f238dd-bb73-4aef-a7a5-d644ad823e52"/>
    <ds:schemaRef ds:uri="http://purl.org/dc/terms/"/>
    <ds:schemaRef ds:uri="http://schemas.microsoft.com/office/infopath/2007/PartnerControls"/>
    <ds:schemaRef ds:uri="ca82dde9-3436-4d3d-bddd-d31447390034"/>
    <ds:schemaRef ds:uri="http://schemas.microsoft.com/office/2006/documentManagement/types"/>
    <ds:schemaRef ds:uri="http://schemas.microsoft.com/sharepoint/v4"/>
    <ds:schemaRef ds:uri="375c99d1-ca6e-49b5-b969-bc8a239e4ffd"/>
    <ds:schemaRef ds:uri="http://www.w3.org/XML/1998/namespace"/>
    <ds:schemaRef ds:uri="http://purl.org/dc/dcmitype/"/>
  </ds:schemaRefs>
</ds:datastoreItem>
</file>

<file path=customXml/itemProps4.xml><?xml version="1.0" encoding="utf-8"?>
<ds:datastoreItem xmlns:ds="http://schemas.openxmlformats.org/officeDocument/2006/customXml" ds:itemID="{FAF459BD-ED20-4A98-91B1-527AFC3DEFE8}">
  <ds:schemaRefs>
    <ds:schemaRef ds:uri="http://www.oecd.org/eshare/projectsentre/CtFieldPriority/"/>
    <ds:schemaRef ds:uri="http://schemas.microsoft.com/2003/10/Serialization/Arrays"/>
  </ds:schemaRefs>
</ds:datastoreItem>
</file>

<file path=customXml/itemProps5.xml><?xml version="1.0" encoding="utf-8"?>
<ds:datastoreItem xmlns:ds="http://schemas.openxmlformats.org/officeDocument/2006/customXml" ds:itemID="{C712C119-4499-4CF1-9F2D-2CFE43AA94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c4cd27-f286-408f-9ce0-33c1e0f3ab39"/>
    <ds:schemaRef ds:uri="18889a2b-0d37-4ff0-afeb-cbbf52875171"/>
    <ds:schemaRef ds:uri="375c99d1-ca6e-49b5-b969-bc8a239e4ffd"/>
    <ds:schemaRef ds:uri="c9f238dd-bb73-4aef-a7a5-d644ad823e52"/>
    <ds:schemaRef ds:uri="ca82dde9-3436-4d3d-bddd-d31447390034"/>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OECD Presentation Expert Panel 17 june 2019</Template>
  <TotalTime>5323</TotalTime>
  <Words>4172</Words>
  <Application>Microsoft Office PowerPoint</Application>
  <PresentationFormat>On-screen Show (4:3)</PresentationFormat>
  <Paragraphs>234</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Georgia</vt:lpstr>
      <vt:lpstr>Helvetica</vt:lpstr>
      <vt:lpstr>Helvetica 65 Medium</vt:lpstr>
      <vt:lpstr>Times New Roman</vt:lpstr>
      <vt:lpstr>Wingdings</vt:lpstr>
      <vt:lpstr>OECD Template</vt:lpstr>
      <vt:lpstr>INDICADORES PARA MONITORAMENTO E AVALIAÇÃO DE POLÍTICAS PÚBLICAS</vt:lpstr>
      <vt:lpstr>Sumário da apresentação</vt:lpstr>
      <vt:lpstr>O que são indicadores</vt:lpstr>
      <vt:lpstr>Para que utilizamos indicadores na formulação de políticas públicas? </vt:lpstr>
      <vt:lpstr>Tipos de indicadores</vt:lpstr>
      <vt:lpstr>Diferença entre indicadores de produto e resultado</vt:lpstr>
      <vt:lpstr>Objetivos de políticas públicas</vt:lpstr>
      <vt:lpstr>Formulando indicadores</vt:lpstr>
      <vt:lpstr>Indicador com base em metadados - Exemplo</vt:lpstr>
      <vt:lpstr>Interpretando indicadores</vt:lpstr>
      <vt:lpstr>Indicadores subnacionais</vt:lpstr>
      <vt:lpstr>Indicadores e auditoria</vt:lpstr>
      <vt:lpstr>Modelo lógico descritivo para educação</vt:lpstr>
      <vt:lpstr>Obrigada </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Auditing for better outcomes of decentralized policies in Brazil</dc:title>
  <dc:creator>DE HAAN Ina, GOV/PSI</dc:creator>
  <cp:lastModifiedBy>SOUTO Estela, GOV/PSI</cp:lastModifiedBy>
  <cp:revision>376</cp:revision>
  <cp:lastPrinted>2018-11-18T21:07:47Z</cp:lastPrinted>
  <dcterms:created xsi:type="dcterms:W3CDTF">2019-09-26T16:21:13Z</dcterms:created>
  <dcterms:modified xsi:type="dcterms:W3CDTF">2020-04-23T10:23:08Z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0x0101008B4DD370EC31429186F3AD49F0D3098F00D44DBCB9EB4F45278CB5C9765BE5299500A4858B360C6A491AA753F8BCA47AA910004595548C1D40504DB009F4AC4214C0BB</vt:lpwstr>
  </property>
  <property fmtid="{D5CDD505-2E9C-101B-9397-08002B2CF9AE}" pid="3" name="OECDCountry">
    <vt:lpwstr>99;#Brazil|14be2461-1579-43f0-97c7-f61cdf7751da</vt:lpwstr>
  </property>
  <property fmtid="{D5CDD505-2E9C-101B-9397-08002B2CF9AE}" pid="4" name="OECDTopic">
    <vt:lpwstr/>
  </property>
  <property fmtid="{D5CDD505-2E9C-101B-9397-08002B2CF9AE}" pid="5" name="OECDCommittee">
    <vt:lpwstr>128;#Public Governance Committee|09128b3f-93a6-47f8-9fb2-06ee60f362ab</vt:lpwstr>
  </property>
  <property fmtid="{D5CDD505-2E9C-101B-9397-08002B2CF9AE}" pid="6" name="OECDDeliverableOrder">
    <vt:r8>903200</vt:r8>
  </property>
  <property fmtid="{D5CDD505-2E9C-101B-9397-08002B2CF9AE}" pid="7" name="OECDPWB">
    <vt:lpwstr/>
  </property>
  <property fmtid="{D5CDD505-2E9C-101B-9397-08002B2CF9AE}" pid="8" name="OECDKeywords">
    <vt:lpwstr/>
  </property>
  <property fmtid="{D5CDD505-2E9C-101B-9397-08002B2CF9AE}" pid="9" name="OECDHorizontalProjects">
    <vt:lpwstr/>
  </property>
  <property fmtid="{D5CDD505-2E9C-101B-9397-08002B2CF9AE}" pid="10" name="OECDProjectOwnerStructure">
    <vt:lpwstr>859;#GOV/PSI/Audit|e9eab79f-1447-4abf-996a-735b7e67baaa</vt:lpwstr>
  </property>
  <property fmtid="{D5CDD505-2E9C-101B-9397-08002B2CF9AE}" pid="11" name="eShareOrganisationTaxHTField0">
    <vt:lpwstr/>
  </property>
  <property fmtid="{D5CDD505-2E9C-101B-9397-08002B2CF9AE}" pid="12" name="OECDOrganisation">
    <vt:lpwstr/>
  </property>
  <property fmtid="{D5CDD505-2E9C-101B-9397-08002B2CF9AE}" pid="13" name="_docset_NoMedatataSyncRequired">
    <vt:lpwstr>False</vt:lpwstr>
  </property>
</Properties>
</file>