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405" r:id="rId2"/>
    <p:sldId id="409" r:id="rId3"/>
    <p:sldId id="410" r:id="rId4"/>
    <p:sldId id="411" r:id="rId5"/>
    <p:sldId id="406" r:id="rId6"/>
    <p:sldId id="407" r:id="rId7"/>
    <p:sldId id="392" r:id="rId8"/>
    <p:sldId id="391" r:id="rId9"/>
    <p:sldId id="399" r:id="rId10"/>
    <p:sldId id="414" r:id="rId11"/>
    <p:sldId id="415" r:id="rId12"/>
    <p:sldId id="413" r:id="rId13"/>
    <p:sldId id="416" r:id="rId14"/>
    <p:sldId id="393" r:id="rId15"/>
    <p:sldId id="395" r:id="rId16"/>
    <p:sldId id="394" r:id="rId17"/>
    <p:sldId id="404" r:id="rId18"/>
    <p:sldId id="396" r:id="rId19"/>
    <p:sldId id="398" r:id="rId20"/>
    <p:sldId id="402" r:id="rId21"/>
    <p:sldId id="403" r:id="rId22"/>
    <p:sldId id="408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194CA19F-B542-408D-8911-B7459048DC70}">
          <p14:sldIdLst>
            <p14:sldId id="405"/>
            <p14:sldId id="409"/>
            <p14:sldId id="410"/>
            <p14:sldId id="411"/>
            <p14:sldId id="406"/>
            <p14:sldId id="407"/>
            <p14:sldId id="392"/>
            <p14:sldId id="391"/>
            <p14:sldId id="399"/>
            <p14:sldId id="414"/>
            <p14:sldId id="415"/>
            <p14:sldId id="413"/>
            <p14:sldId id="416"/>
            <p14:sldId id="393"/>
            <p14:sldId id="395"/>
            <p14:sldId id="394"/>
            <p14:sldId id="404"/>
            <p14:sldId id="396"/>
            <p14:sldId id="398"/>
            <p14:sldId id="402"/>
            <p14:sldId id="403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1-26T14:17:41.7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6350 14089 0,'50'0'188,"-25"0"124,0 0-296,-1 0 31,1-25-1,0 0-30,0 25 0,0-24-16,-1 24 15,1 0 1,0 0 0,25-25-1,-26 25 1,26-25-1,-25 25 1,0 0 31,-25-25-31,49 0-1,1 25 1,-25-24-1,-1 24 1,51-25 0,-1 25-1,1-25 1,-50 25-16,49-25 16,0 25-1,-49-25 1,25 25-1,-1-24 173,-24 24-172,25 0-1,-25-25-15,49 25 16,-49-25-1,24 25 1,1 0 0,-25-25-1,0 25 1,-1 0 46,1 0-46,0-25 0,0 25-16,0 0 15,24 0 63,-24 0-62,25 0-16,-26 0 16,1 0-16,0 0 31,-25-24 110,50 24-126,-50-25-15,74 25 16,-49 0-1,0 0-15,24-25 16,1 0 0,-25 25 15,0 0-15,-1 0 77,-24-25-77,25 25-16,0 0 16,0 0-1,0 0 1,24 0-1,-49-24-15,50 24 16,-1-25 0,26 25 15,-26 0-15,1-25-1,0 0 1,-26 25-1,1 0 32,0 0-31,0 0 0,49-49-1,1 49 1,-1-50-1,1 50 1,-51-25-16,76 0 16,-51 1-1,-24-1 1,0 25 15,0 0-15,-1 0 15,1-25-15,25 25-1,-25 0 1,-1 0-16,51 0 16,-26-25-1,-24 25 1,25 0-1,-1-25 1,26 25 0,-50 0-16,49-25 31,-49 25 0,-25-24-15,74 24-1,-49 0 1,25 0 0,-1 0-1,-24-25 1,25 25-16,-1 0 16,1-25-1,-25 0 1,0 25-1,-1 0 1,26 0 0,-25-25 15,0 25-15,-1 0-1,1 0 1,0 0-1,25-24 1,-1-1 0,1 25-1,49-50 1,-25 25 0,-24 1-1,-25 24 1,0-25-1,-1 25 1,1 0 0,0 0 31,0 0-32,0-25 1,24 25-1,1 0 1,0-25 0,-1 0-1,-24 25 1,0 0 0,0 0 30,-1-24-30,1 24 0,0 0 31,0 0-1,-25-25-30,25 0 15,-1 25-15,1 0 0,-25-25-1,25 25 1,25-25 15,-26 25-15,-24-24 46,25 24-46,0 0-1,0-25 1,0 25-16,-1 0 16,1-25-1,50 0 1,-26 25 0,-24-25-1,0 25 1,0 0-1,-1 0 1</inkml:trace>
  <inkml:trace contextRef="#ctx0" brushRef="#br0" timeOffset="1">12750 12601 0,'25'0'47,"0"0"62,-1 0 47,1 0-93,0 0-47,0 0-16,24 25 15,-24-25 1,0 0 31,-25 24-47,50-24 15,-50 25 1,24-25 31,1 0-16,0 0 47,0 25-62,-25 0-1,25-25 1,-1 0 47,1 0-17,-25 25-46,25-25 16,0 0 0,-25 24-1,25-24 1,-1 0 0,1 25-1,25-25 1,-1 25-1,1-25 1,-25 0 62,0 0-31,0 0-47,-1 0 16,1 25-1,0-25 1,0 0 0,0 0 30,-1 0 17,-24 25-47,25-25-1,25 0 1,-1 49-1,26-24 1,-50-25-16,24 0 16,-24 0-1,0 25 1,0-25 140,-1 0-140,1 0 15,0 0 47,0 0-62,0 25-16,-1-25 15,1 0-15,50 24 16,-26 1 0,1-25-1,-25 0 17,-1 25 218,1-25-219,0 25 0,25-25-31,-50 25 16,49-25-1,-24 0 1,25 24 234,-50 1-234,25-25-16,24 50 15,1-50 1,-1 25-1,-24-25 1,0 0 62,0 25-62,0-25 46,-25 24-62,24-24 16,51 25 0,-1 0-1,1 25 1,-1-50-1,-49 0-15,0 0 16,-1 0 140,1 0-31,0 24-109,25 1 0,-26-25-1,51 50 1,-50-50-16,49 25 15,-49-25 17,0 0 140,0 0-157,-1 24 1,1 1-1,50-25 1,-26 25 0,1 0-1,-1-25 1,-24 0-16,0 0 16,49 25-1,1-1 1,-50-24-1,-1 0 1,1 0 78,0 0-79,0 0 1,0 0 0,49 25-1,-24-25 1,-26 0 0,51 0-1,-50 0 1,-1 25-1,1-25 157,0 0-156,25 0 0,-1 25-1,26 0 1,-26-25-1,-24 0 95,0 0-79,0 0-15,0 0-1,-25 24 1,24-24 46,1 0-46,0 0 0,0 0 31,0 0-32,-1 25-15,1-25 16,25 0 140,-25 0-125,-1 0 47,1 0-62,0 0 47,-25 25-48,25-25 1,0 0-1,-1 25 1,1-25 62,0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14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8AC1F3D0-7ECF-4743-9F76-C4EEA5670A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2545-F903-45B3-A5BE-F6E9DF64F8C9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5C34118-807B-432B-8C85-0B8ABB49694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6347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em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0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0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0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B129ACF-E489-45B6-A0F1-984BF4C2F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113664"/>
              </p:ext>
            </p:extLst>
          </p:nvPr>
        </p:nvGraphicFramePr>
        <p:xfrm>
          <a:off x="962527" y="1299411"/>
          <a:ext cx="9192126" cy="2960963"/>
        </p:xfrm>
        <a:graphic>
          <a:graphicData uri="http://schemas.openxmlformats.org/drawingml/2006/table">
            <a:tbl>
              <a:tblPr/>
              <a:tblGrid>
                <a:gridCol w="9192126">
                  <a:extLst>
                    <a:ext uri="{9D8B030D-6E8A-4147-A177-3AD203B41FA5}">
                      <a16:colId xmlns:a16="http://schemas.microsoft.com/office/drawing/2014/main" val="2404939449"/>
                    </a:ext>
                  </a:extLst>
                </a:gridCol>
              </a:tblGrid>
              <a:tr h="296096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4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Fontes não tributárias para o</a:t>
                      </a:r>
                      <a:endParaRPr lang="pt-BR" sz="44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4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financiamento da infraestrutura urbana e moradias sociais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Paulo Sandroni</a:t>
                      </a:r>
                      <a:endParaRPr lang="pt-BR" sz="2400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613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9E4B56-C82B-4C20-A0E2-D93994D9A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287037" y="-1315405"/>
            <a:ext cx="168015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65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76354-F645-4FB2-BAD3-1C24F48F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5588"/>
            <a:ext cx="10515600" cy="2436277"/>
          </a:xfrm>
        </p:spPr>
        <p:txBody>
          <a:bodyPr/>
          <a:lstStyle/>
          <a:p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9D3167-BD72-4051-AA46-61AB4FFA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4904"/>
            <a:ext cx="5089107" cy="690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1AECF9-5D66-4BC1-BC83-8BB9E8845745}"/>
              </a:ext>
            </a:extLst>
          </p:cNvPr>
          <p:cNvSpPr txBox="1"/>
          <p:nvPr/>
        </p:nvSpPr>
        <p:spPr>
          <a:xfrm>
            <a:off x="6096000" y="866274"/>
            <a:ext cx="58912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4400" kern="0" dirty="0">
                <a:latin typeface="Bookman Old Style" pitchFamily="18" charset="0"/>
              </a:rPr>
              <a:t>Custo medio para ir e voltar do trabalho de  trabalhador de salário minimo: entre 15% e 20% do salário.   </a:t>
            </a:r>
          </a:p>
        </p:txBody>
      </p:sp>
    </p:spTree>
    <p:extLst>
      <p:ext uri="{BB962C8B-B14F-4D97-AF65-F5344CB8AC3E}">
        <p14:creationId xmlns:p14="http://schemas.microsoft.com/office/powerpoint/2010/main" val="307701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FC3F8-A00A-4939-9A32-AB3F5DFF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pt-BR" sz="6000" dirty="0"/>
              <a:t>A Canalização e retificação dos Rios Tiete e Pinheiros</a:t>
            </a:r>
          </a:p>
        </p:txBody>
      </p:sp>
    </p:spTree>
    <p:extLst>
      <p:ext uri="{BB962C8B-B14F-4D97-AF65-F5344CB8AC3E}">
        <p14:creationId xmlns:p14="http://schemas.microsoft.com/office/powerpoint/2010/main" val="242132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B3924-56F4-4731-8FCC-4E2807E3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91920"/>
            <a:ext cx="10515600" cy="1325563"/>
          </a:xfrm>
        </p:spPr>
        <p:txBody>
          <a:bodyPr/>
          <a:lstStyle/>
          <a:p>
            <a:r>
              <a:rPr lang="pt-BR" sz="3200" dirty="0"/>
              <a:t>Enchente</a:t>
            </a:r>
            <a:br>
              <a:rPr lang="pt-BR" sz="3200" dirty="0"/>
            </a:br>
            <a:r>
              <a:rPr lang="pt-BR" sz="3200" dirty="0"/>
              <a:t>1929</a:t>
            </a:r>
          </a:p>
        </p:txBody>
      </p:sp>
      <p:pic>
        <p:nvPicPr>
          <p:cNvPr id="3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FA31242B-F28B-4A9D-AAA2-39A77D04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07" y="91920"/>
            <a:ext cx="10237093" cy="67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115DD-F468-4280-AB34-F20DBA0A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O solo criado em áreas antes inundáveis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 retificação e canalização dos dois rios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66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9E465-351B-41E0-A0AD-39FAA933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0349"/>
          </a:xfrm>
        </p:spPr>
        <p:txBody>
          <a:bodyPr/>
          <a:lstStyle/>
          <a:p>
            <a:r>
              <a:rPr lang="pt-BR" sz="4800" dirty="0"/>
              <a:t>Limites para o aumento da arrecadação  por meio de instrumentos tributários para o financiamento da construção da infraestrutura e sua operação</a:t>
            </a:r>
          </a:p>
        </p:txBody>
      </p:sp>
    </p:spTree>
    <p:extLst>
      <p:ext uri="{BB962C8B-B14F-4D97-AF65-F5344CB8AC3E}">
        <p14:creationId xmlns:p14="http://schemas.microsoft.com/office/powerpoint/2010/main" val="247916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9A54A-9ADD-4754-A5D5-4562FEAF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Instrumentos de obtenção de recursos não tributários: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FE1C53-44C8-4E0E-A1B9-D6976B3D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0968"/>
            <a:ext cx="5181600" cy="5045995"/>
          </a:xfrm>
        </p:spPr>
        <p:txBody>
          <a:bodyPr/>
          <a:lstStyle/>
          <a:p>
            <a:endParaRPr lang="pt-BR" sz="3600" dirty="0"/>
          </a:p>
          <a:p>
            <a:r>
              <a:rPr lang="pt-BR" sz="3600" dirty="0"/>
              <a:t>Os </a:t>
            </a:r>
            <a:r>
              <a:rPr lang="pt-BR" sz="3600" dirty="0" err="1"/>
              <a:t>Tres</a:t>
            </a:r>
            <a:r>
              <a:rPr lang="pt-BR" sz="3600" dirty="0"/>
              <a:t> Instrumentos não Tributários de Receitas  para o Financiamento da Infraestrutura e Construção de Moradias Populares.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7FFF38-0314-4146-8284-F83994FC54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130968"/>
            <a:ext cx="5181600" cy="5045995"/>
          </a:xfrm>
        </p:spPr>
        <p:txBody>
          <a:bodyPr/>
          <a:lstStyle/>
          <a:p>
            <a:endParaRPr lang="pt-BR" sz="3600" dirty="0"/>
          </a:p>
          <a:p>
            <a:r>
              <a:rPr lang="pt-BR" sz="3600" dirty="0"/>
              <a:t>As Operações Interligadas</a:t>
            </a:r>
          </a:p>
          <a:p>
            <a:r>
              <a:rPr lang="pt-BR" sz="3600" dirty="0"/>
              <a:t>A Outorga Onerosa do Direito de Construir</a:t>
            </a:r>
          </a:p>
          <a:p>
            <a:r>
              <a:rPr lang="pt-BR" sz="3600" dirty="0"/>
              <a:t>Os Certificados de Potencial Adicional de Construção (CEPACS)</a:t>
            </a:r>
          </a:p>
        </p:txBody>
      </p:sp>
    </p:spTree>
    <p:extLst>
      <p:ext uri="{BB962C8B-B14F-4D97-AF65-F5344CB8AC3E}">
        <p14:creationId xmlns:p14="http://schemas.microsoft.com/office/powerpoint/2010/main" val="292911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7E2B4-E268-48CD-97F1-2857B7E7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1EA-D87A-445C-A7DE-5E0E35EEF66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80012" y="1"/>
            <a:ext cx="6172200" cy="6857999"/>
          </a:xfrm>
        </p:spPr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C863CA-172A-4F91-8A1E-FDD0539E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28399"/>
            <a:ext cx="5612315" cy="6729600"/>
          </a:xfrm>
        </p:spPr>
        <p:txBody>
          <a:bodyPr/>
          <a:lstStyle/>
          <a:p>
            <a:r>
              <a:rPr lang="pt-BR" sz="4400" dirty="0"/>
              <a:t>As Operações Interligadas</a:t>
            </a:r>
          </a:p>
          <a:p>
            <a:r>
              <a:rPr lang="pt-BR" sz="4400" dirty="0"/>
              <a:t>São Paulo</a:t>
            </a:r>
          </a:p>
          <a:p>
            <a:r>
              <a:rPr lang="pt-BR" sz="4400" dirty="0"/>
              <a:t>(1987/1998)</a:t>
            </a:r>
          </a:p>
          <a:p>
            <a:endParaRPr lang="pt-BR" sz="4400" dirty="0"/>
          </a:p>
          <a:p>
            <a:r>
              <a:rPr lang="pt-BR" sz="4400" dirty="0"/>
              <a:t>  </a:t>
            </a:r>
            <a:r>
              <a:rPr lang="pt-BR" sz="3600" dirty="0"/>
              <a:t>Direitos adicionais de construir (além da linha amarela): U$ 7 mi</a:t>
            </a:r>
          </a:p>
        </p:txBody>
      </p:sp>
      <p:pic>
        <p:nvPicPr>
          <p:cNvPr id="5" name="Picture 8" descr="http://www.climbex.com.br/HSBC/Hsbc%20Tower%20(25).jpg">
            <a:extLst>
              <a:ext uri="{FF2B5EF4-FFF2-40B4-BE49-F238E27FC236}">
                <a16:creationId xmlns:a16="http://schemas.microsoft.com/office/drawing/2014/main" id="{51CAA80C-BC79-4466-97C3-EAE0FCE5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8" y="128398"/>
            <a:ext cx="5047664" cy="67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8BCD86B-64DC-487C-9C31-E2EEDCE7A518}"/>
                  </a:ext>
                </a:extLst>
              </p14:cNvPr>
              <p14:cNvContentPartPr/>
              <p14:nvPr/>
            </p14:nvContentPartPr>
            <p14:xfrm>
              <a:off x="6667939" y="4974063"/>
              <a:ext cx="3992040" cy="5630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8BCD86B-64DC-487C-9C31-E2EEDCE7A5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579" y="4964703"/>
                <a:ext cx="401076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07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2A3A-F427-4591-ABD0-95278158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Utilização dos recursos</a:t>
            </a:r>
          </a:p>
        </p:txBody>
      </p:sp>
      <p:pic>
        <p:nvPicPr>
          <p:cNvPr id="4" name="Picture 4" descr="53_p10">
            <a:extLst>
              <a:ext uri="{FF2B5EF4-FFF2-40B4-BE49-F238E27FC236}">
                <a16:creationId xmlns:a16="http://schemas.microsoft.com/office/drawing/2014/main" id="{B33E4A18-39C0-4BAD-9B29-5B337C8B3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45" y="2143625"/>
            <a:ext cx="6492155" cy="416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6">
            <a:extLst>
              <a:ext uri="{FF2B5EF4-FFF2-40B4-BE49-F238E27FC236}">
                <a16:creationId xmlns:a16="http://schemas.microsoft.com/office/drawing/2014/main" id="{1F66EA78-2854-4214-9A3E-C7A21D36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1537"/>
            <a:ext cx="5862237" cy="416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737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113AC-D1A7-4350-8DCC-596F55C4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92" y="455570"/>
            <a:ext cx="3932237" cy="2141621"/>
          </a:xfrm>
        </p:spPr>
        <p:txBody>
          <a:bodyPr/>
          <a:lstStyle/>
          <a:p>
            <a:r>
              <a:rPr lang="pt-BR" sz="3600" dirty="0"/>
              <a:t>Outorga Onerosa   do Direito de Construir (OODC)</a:t>
            </a:r>
            <a:br>
              <a:rPr lang="pt-BR" sz="3600" dirty="0"/>
            </a:br>
            <a:r>
              <a:rPr lang="pt-BR" sz="3600" dirty="0"/>
              <a:t>(2002-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04A014-CD15-4010-8B92-31F87D26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7400"/>
            <a:ext cx="5342021" cy="3811588"/>
          </a:xfrm>
        </p:spPr>
        <p:txBody>
          <a:bodyPr/>
          <a:lstStyle/>
          <a:p>
            <a:endParaRPr lang="pt-BR" sz="4400" dirty="0"/>
          </a:p>
          <a:p>
            <a:r>
              <a:rPr lang="pt-BR" sz="4400" dirty="0" err="1"/>
              <a:t>Area</a:t>
            </a:r>
            <a:r>
              <a:rPr lang="pt-BR" sz="4400" dirty="0"/>
              <a:t> Extra adquirida = 14.428 m2</a:t>
            </a:r>
          </a:p>
          <a:p>
            <a:pPr marL="0" indent="0">
              <a:buNone/>
            </a:pPr>
            <a:r>
              <a:rPr lang="pt-BR" sz="4400" dirty="0"/>
              <a:t>  Compensação= </a:t>
            </a:r>
          </a:p>
          <a:p>
            <a:pPr marL="0" indent="0">
              <a:buNone/>
            </a:pPr>
            <a:r>
              <a:rPr lang="pt-BR" sz="4400" dirty="0"/>
              <a:t>  R$  3,476 milhões </a:t>
            </a:r>
          </a:p>
        </p:txBody>
      </p:sp>
      <p:pic>
        <p:nvPicPr>
          <p:cNvPr id="5" name="Espaço Reservado para Conteúdo 4" descr="Uma imagem contendo edifício, torre, prédio, templo&#10;&#10;Descrição gerada automaticamente">
            <a:extLst>
              <a:ext uri="{FF2B5EF4-FFF2-40B4-BE49-F238E27FC236}">
                <a16:creationId xmlns:a16="http://schemas.microsoft.com/office/drawing/2014/main" id="{3EF5CF3E-7668-4F20-BD12-6F926EB2D83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20703"/>
          <a:stretch>
            <a:fillRect/>
          </a:stretch>
        </p:blipFill>
        <p:spPr>
          <a:xfrm>
            <a:off x="5616325" y="1526381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9477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BE41-7310-454D-8B84-9629EB5E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5400" dirty="0"/>
            </a:br>
            <a:br>
              <a:rPr lang="pt-BR" sz="5400" dirty="0"/>
            </a:br>
            <a:br>
              <a:rPr lang="pt-BR" sz="5400" dirty="0"/>
            </a:br>
            <a:br>
              <a:rPr lang="pt-BR" sz="5400" dirty="0"/>
            </a:br>
            <a:r>
              <a:rPr lang="pt-BR" sz="5400" dirty="0"/>
              <a:t>Recursos utilizados em varias obras de Infraestrutura especialmente equipamentos sociais</a:t>
            </a:r>
          </a:p>
        </p:txBody>
      </p:sp>
    </p:spTree>
    <p:extLst>
      <p:ext uri="{BB962C8B-B14F-4D97-AF65-F5344CB8AC3E}">
        <p14:creationId xmlns:p14="http://schemas.microsoft.com/office/powerpoint/2010/main" val="95164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EA73B-0952-4812-A79B-6267953B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365125"/>
            <a:ext cx="11121571" cy="1325563"/>
          </a:xfrm>
        </p:spPr>
        <p:txBody>
          <a:bodyPr/>
          <a:lstStyle/>
          <a:p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Ponte Estaiada</a:t>
            </a:r>
            <a:br>
              <a:rPr lang="pt-BR" sz="3200" dirty="0"/>
            </a:br>
            <a:r>
              <a:rPr lang="pt-BR" sz="3200" dirty="0"/>
              <a:t>Rio Pinheiros </a:t>
            </a:r>
            <a:br>
              <a:rPr lang="pt-BR" sz="3200" dirty="0"/>
            </a:br>
            <a:r>
              <a:rPr lang="pt-BR" sz="3200" dirty="0"/>
              <a:t>financiada com </a:t>
            </a:r>
            <a:br>
              <a:rPr lang="pt-BR" sz="3200" dirty="0"/>
            </a:br>
            <a:r>
              <a:rPr lang="pt-BR" sz="3200" dirty="0"/>
              <a:t>recursos não</a:t>
            </a:r>
            <a:br>
              <a:rPr lang="pt-BR" sz="3200" dirty="0"/>
            </a:br>
            <a:r>
              <a:rPr lang="pt-BR" sz="3200" dirty="0"/>
              <a:t>tributários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53F9F3C-3C7B-4AFB-9A63-946F1679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75289"/>
            <a:ext cx="8944428" cy="67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4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3D13B72-9644-4510-A234-614F5B816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210" y="5565525"/>
            <a:ext cx="10301893" cy="53159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altLang="pt-BR" dirty="0">
                <a:latin typeface="News Gothic MT" panose="020B0504020203020204" pitchFamily="34" charset="0"/>
              </a:rPr>
              <a:t>Ponte estaiada do Rio Pinheiros financiada com</a:t>
            </a:r>
            <a:r>
              <a:rPr lang="es-ES" altLang="pt-BR" u="sng" dirty="0">
                <a:latin typeface="News Gothic MT" panose="020B0504020203020204" pitchFamily="34" charset="0"/>
              </a:rPr>
              <a:t> U$ 120 mi e urbanização da favela Jardim Edith U$ 30 mi </a:t>
            </a:r>
            <a:endParaRPr lang="en-US" altLang="pt-BR" u="sng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EE4AAE-4884-4388-9F1E-4FA2AF118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71E35-A86A-4501-B836-E53553CB28FB}" type="slidenum">
              <a:rPr lang="es-ES" altLang="pt-BR" sz="12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pt-BR" sz="1200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1F32396-829A-4730-9062-D87D3023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1" y="1420144"/>
            <a:ext cx="5357667" cy="4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701E939-87AC-4CC0-8D2A-9B96ACAD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-625641"/>
            <a:ext cx="10515600" cy="2021304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Certificados de Potencial Adicional de Construção CEPACS (2004 -         ) 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9090E4FF-086B-4774-BDB6-28A0DF23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0" y="1420144"/>
            <a:ext cx="5357667" cy="40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0613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BA8B52E2-BA3C-4336-93DF-6EB9F731B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News Gothic MT" panose="020B0504020203020204" pitchFamily="34" charset="0"/>
              </a:rPr>
              <a:t>Metro (linha 17 ouro) Agua Espraiada </a:t>
            </a:r>
            <a:br>
              <a:rPr lang="pt-BR" altLang="pt-BR" dirty="0">
                <a:latin typeface="News Gothic MT" panose="020B0504020203020204" pitchFamily="34" charset="0"/>
              </a:rPr>
            </a:br>
            <a:r>
              <a:rPr lang="pt-BR" altLang="pt-BR" dirty="0">
                <a:latin typeface="News Gothic MT" panose="020B0504020203020204" pitchFamily="34" charset="0"/>
              </a:rPr>
              <a:t>U$ 150 mi</a:t>
            </a: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67C7BC48-09DE-42D9-B1FB-F6568B371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endParaRPr lang="pt-BR" altLang="pt-BR" dirty="0">
              <a:latin typeface="News Gothic MT" panose="020B0504020203020204" pitchFamily="34" charset="0"/>
            </a:endParaRPr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A2C93069-FDBB-411B-995F-ABA4A8670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0413F-BA2A-44A0-9D0B-4B3214C7ED33}" type="slidenum">
              <a:rPr lang="es-ES" altLang="pt-BR" sz="12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pt-BR" sz="1200"/>
          </a:p>
        </p:txBody>
      </p:sp>
      <p:pic>
        <p:nvPicPr>
          <p:cNvPr id="18437" name="Picture 2" descr="C:\Documents and Settings\Luiz\Meus documentos\Jardim Edith 2015\P1170004-001.JPG">
            <a:extLst>
              <a:ext uri="{FF2B5EF4-FFF2-40B4-BE49-F238E27FC236}">
                <a16:creationId xmlns:a16="http://schemas.microsoft.com/office/drawing/2014/main" id="{93F2CD5D-980A-4298-A38F-670E2060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44" y="1308082"/>
            <a:ext cx="7400440" cy="554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26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3CBBD-03C8-4225-BD96-BADDF41B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547743-7FFC-4B89-BC0C-DA576629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690688"/>
            <a:ext cx="11285621" cy="4486275"/>
          </a:xfrm>
        </p:spPr>
        <p:txBody>
          <a:bodyPr/>
          <a:lstStyle/>
          <a:p>
            <a:r>
              <a:rPr lang="pt-BR" sz="4400" dirty="0"/>
              <a:t>Durante o curso serão apresentadas e discutidas as condições que permitiram a introdução destes instrumentos, a dinâmica de seu funcionamento, suas limitações e as possibilidades de </a:t>
            </a:r>
            <a:r>
              <a:rPr lang="pt-BR" sz="4400" dirty="0" err="1"/>
              <a:t>replicabilidade</a:t>
            </a:r>
            <a:r>
              <a:rPr lang="pt-BR" sz="4400" dirty="0"/>
              <a:t> em outros municípios do estado de São Paulo e de outros estados brasileiros.</a:t>
            </a:r>
          </a:p>
        </p:txBody>
      </p:sp>
    </p:spTree>
    <p:extLst>
      <p:ext uri="{BB962C8B-B14F-4D97-AF65-F5344CB8AC3E}">
        <p14:creationId xmlns:p14="http://schemas.microsoft.com/office/powerpoint/2010/main" val="13733989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7E791-7ECD-446B-A3EB-8E7BA48F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Jardim Edith – Urbanização da favela financiada com recursos não tributários</a:t>
            </a:r>
          </a:p>
        </p:txBody>
      </p:sp>
      <p:pic>
        <p:nvPicPr>
          <p:cNvPr id="3" name="Picture 2" descr="C:\Documents and Settings\Luiz\Meus documentos\Favela Jardim Edith e Ponte Estai..jpg">
            <a:extLst>
              <a:ext uri="{FF2B5EF4-FFF2-40B4-BE49-F238E27FC236}">
                <a16:creationId xmlns:a16="http://schemas.microsoft.com/office/drawing/2014/main" id="{DE821DDF-F642-46F9-B8F3-0001CFE1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202"/>
            <a:ext cx="6096000" cy="46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7EA6BFE-6907-4AE0-B2AD-B070EBC6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33" y="2248202"/>
            <a:ext cx="6112167" cy="45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6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AD1F5-5D0D-482B-8AD2-8226DC9C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17 Ouro do Metro parcialmente financiada com recursos não tributários</a:t>
            </a:r>
          </a:p>
        </p:txBody>
      </p:sp>
      <p:pic>
        <p:nvPicPr>
          <p:cNvPr id="3" name="Picture 2" descr="C:\Documents and Settings\Luiz\Meus documentos\Jardim Edith 2015\P1170004-001.JPG">
            <a:extLst>
              <a:ext uri="{FF2B5EF4-FFF2-40B4-BE49-F238E27FC236}">
                <a16:creationId xmlns:a16="http://schemas.microsoft.com/office/drawing/2014/main" id="{91523C1F-6D8C-4158-88A4-28F27787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" y="2324561"/>
            <a:ext cx="6045035" cy="45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Luiz\Meus documentos\Sampa AEsp. metro 2017.jpg">
            <a:extLst>
              <a:ext uri="{FF2B5EF4-FFF2-40B4-BE49-F238E27FC236}">
                <a16:creationId xmlns:a16="http://schemas.microsoft.com/office/drawing/2014/main" id="{A632CD08-F276-424A-9B71-69D39335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8749" y="2324560"/>
            <a:ext cx="5982286" cy="453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8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B1798-758F-41A6-A0BA-DA6D82B1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B9401-6802-4336-B68C-14B44A03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r>
              <a:rPr lang="pt-BR" sz="4400" dirty="0"/>
              <a:t>Nos últimos 15 anos a cidade de São Paulo arrecadou cerca de R$ 18 bilhões de  fontes não tributárias o que representou cerca de 22% de todos os investimentos realizados na cidade durante o período.</a:t>
            </a:r>
          </a:p>
          <a:p>
            <a:r>
              <a:rPr lang="pt-BR" sz="4400" dirty="0"/>
              <a:t>Entre os investimentos os três apresentados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29662459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F0C42-8E35-4364-971E-A9C46A71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C3BD8-AC4C-40BE-A9A9-41713F72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800" dirty="0"/>
              <a:t>Em que contexto e quais foram os instrumentos utilizados para a obtenção destes resultados?</a:t>
            </a:r>
          </a:p>
        </p:txBody>
      </p:sp>
    </p:spTree>
    <p:extLst>
      <p:ext uri="{BB962C8B-B14F-4D97-AF65-F5344CB8AC3E}">
        <p14:creationId xmlns:p14="http://schemas.microsoft.com/office/powerpoint/2010/main" val="29534809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69A38-5249-499E-991A-FEDB7DED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8770"/>
          </a:xfrm>
        </p:spPr>
        <p:txBody>
          <a:bodyPr/>
          <a:lstStyle/>
          <a:p>
            <a:r>
              <a:rPr lang="pt-BR" dirty="0"/>
              <a:t>  O Contexto:</a:t>
            </a:r>
            <a:br>
              <a:rPr lang="pt-BR" dirty="0"/>
            </a:br>
            <a:r>
              <a:rPr lang="pt-BR" dirty="0"/>
              <a:t>  </a:t>
            </a:r>
            <a:br>
              <a:rPr lang="pt-BR" dirty="0"/>
            </a:br>
            <a:r>
              <a:rPr lang="pt-BR" dirty="0"/>
              <a:t>  Crescimento das Cidades em População e</a:t>
            </a:r>
            <a:br>
              <a:rPr lang="pt-BR" dirty="0"/>
            </a:br>
            <a:r>
              <a:rPr lang="pt-BR" dirty="0"/>
              <a:t>  </a:t>
            </a:r>
            <a:r>
              <a:rPr lang="pt-BR" dirty="0" err="1"/>
              <a:t>Àrea</a:t>
            </a:r>
            <a:r>
              <a:rPr lang="pt-BR" dirty="0"/>
              <a:t> Construída</a:t>
            </a:r>
          </a:p>
        </p:txBody>
      </p:sp>
    </p:spTree>
    <p:extLst>
      <p:ext uri="{BB962C8B-B14F-4D97-AF65-F5344CB8AC3E}">
        <p14:creationId xmlns:p14="http://schemas.microsoft.com/office/powerpoint/2010/main" val="377145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Tendência de aumento dos custos </a:t>
            </a: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unitários dos serviços públicos em</a:t>
            </a: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função das distancias:</a:t>
            </a:r>
          </a:p>
          <a:p>
            <a:endParaRPr lang="pt-BR" altLang="pt-BR" sz="4400" dirty="0">
              <a:latin typeface="Bookman Old Style" panose="02050604050505020204" pitchFamily="18" charset="0"/>
            </a:endParaRP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Transportes</a:t>
            </a: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Resíduos sólidos</a:t>
            </a: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Água &amp; Esgotos </a:t>
            </a:r>
          </a:p>
          <a:p>
            <a:endParaRPr lang="pt-BR" altLang="pt-BR" sz="4400" dirty="0">
              <a:latin typeface="Bookman Old Style" panose="02050604050505020204" pitchFamily="18" charset="0"/>
            </a:endParaRPr>
          </a:p>
          <a:p>
            <a:r>
              <a:rPr lang="pt-BR" altLang="pt-BR" sz="4400" dirty="0">
                <a:latin typeface="Bookman Old Style" panose="02050604050505020204" pitchFamily="18" charset="0"/>
              </a:rPr>
              <a:t>    </a:t>
            </a:r>
          </a:p>
          <a:p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03727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008B2-51BA-4643-B219-73141705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8136"/>
            <a:ext cx="10515600" cy="1546309"/>
          </a:xfrm>
        </p:spPr>
        <p:txBody>
          <a:bodyPr/>
          <a:lstStyle/>
          <a:p>
            <a:r>
              <a:rPr lang="pt-BR"/>
              <a:t>1954</a:t>
            </a:r>
            <a:endParaRPr lang="pt-BR" dirty="0"/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4B94FA56-F374-4CB8-8686-AE5C83BB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155068"/>
            <a:ext cx="4828287" cy="65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5FC8D4-4E35-4E4D-9822-97B28EB1B6B5}"/>
              </a:ext>
            </a:extLst>
          </p:cNvPr>
          <p:cNvSpPr txBox="1"/>
          <p:nvPr/>
        </p:nvSpPr>
        <p:spPr>
          <a:xfrm>
            <a:off x="5462338" y="1038225"/>
            <a:ext cx="67296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4400" kern="0" dirty="0">
                <a:latin typeface="Bookman Old Style" pitchFamily="18" charset="0"/>
              </a:rPr>
              <a:t>Custo medio para ir e voltar do trabalho de  trabalhador de salário mínimo: entre 1,5% e 2,5% do salário.   </a:t>
            </a:r>
          </a:p>
        </p:txBody>
      </p:sp>
    </p:spTree>
    <p:extLst>
      <p:ext uri="{BB962C8B-B14F-4D97-AF65-F5344CB8AC3E}">
        <p14:creationId xmlns:p14="http://schemas.microsoft.com/office/powerpoint/2010/main" val="1405319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473</Words>
  <Application>Microsoft Office PowerPoint</Application>
  <PresentationFormat>Widescreen</PresentationFormat>
  <Paragraphs>53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  </vt:lpstr>
      <vt:lpstr>         Ponte Estaiada Rio Pinheiros  financiada com  recursos não tributários</vt:lpstr>
      <vt:lpstr>Jardim Edith – Urbanização da favela financiada com recursos não tributários</vt:lpstr>
      <vt:lpstr>Linha 17 Ouro do Metro parcialmente financiada com recursos não tributários</vt:lpstr>
      <vt:lpstr>Apresentação do PowerPoint</vt:lpstr>
      <vt:lpstr>Apresentação do PowerPoint</vt:lpstr>
      <vt:lpstr>  O Contexto:      Crescimento das Cidades em População e   Àrea Construída</vt:lpstr>
      <vt:lpstr>Apresentação do PowerPoint</vt:lpstr>
      <vt:lpstr>1954</vt:lpstr>
      <vt:lpstr>Apresentação do PowerPoint</vt:lpstr>
      <vt:lpstr>A Canalização e retificação dos Rios Tiete e Pinheiros</vt:lpstr>
      <vt:lpstr>Enchente 1929</vt:lpstr>
      <vt:lpstr>       O solo criado em áreas antes inundáveis  A retificação e canalização dos dois rios </vt:lpstr>
      <vt:lpstr>Limites para o aumento da arrecadação  por meio de instrumentos tributários para o financiamento da construção da infraestrutura e sua operação</vt:lpstr>
      <vt:lpstr>Os Instrumentos de obtenção de recursos não tributários:</vt:lpstr>
      <vt:lpstr>Apresentação do PowerPoint</vt:lpstr>
      <vt:lpstr>Utilização dos recursos</vt:lpstr>
      <vt:lpstr>Outorga Onerosa   do Direito de Construir (OODC) (2002-</vt:lpstr>
      <vt:lpstr>    Recursos utilizados em varias obras de Infraestrutura especialmente equipamentos sociais</vt:lpstr>
      <vt:lpstr> Certificados de Potencial Adicional de Construção CEPACS (2004 -         ) </vt:lpstr>
      <vt:lpstr>Metro (linha 17 ouro) Agua Espraiada  U$ 150 mi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CEPACs en la Operación Urbana Água Espraiada</dc:title>
  <cp:lastModifiedBy>Usuário desconhecido</cp:lastModifiedBy>
  <cp:revision>72</cp:revision>
  <dcterms:modified xsi:type="dcterms:W3CDTF">2021-10-27T13:56:14Z</dcterms:modified>
</cp:coreProperties>
</file>